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42AD3-489B-47C2-BFA2-E4190B0AA1F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45EEC3EF-4168-41D9-BEC7-0E5A4A032FDF}">
      <dgm:prSet phldrT="[Text]"/>
      <dgm:spPr/>
      <dgm:t>
        <a:bodyPr/>
        <a:lstStyle/>
        <a:p>
          <a:r>
            <a:rPr lang="en-US" dirty="0" smtClean="0"/>
            <a:t>Importance of Business Environment</a:t>
          </a:r>
          <a:endParaRPr lang="en-US" dirty="0"/>
        </a:p>
      </dgm:t>
    </dgm:pt>
    <dgm:pt modelId="{D9A37793-E698-433E-A539-BA2E5EA18DEE}" type="parTrans" cxnId="{1A1A414D-66CC-44E1-A338-273F7AD12254}">
      <dgm:prSet/>
      <dgm:spPr/>
      <dgm:t>
        <a:bodyPr/>
        <a:lstStyle/>
        <a:p>
          <a:endParaRPr lang="en-US"/>
        </a:p>
      </dgm:t>
    </dgm:pt>
    <dgm:pt modelId="{05DE94B3-8A04-4D7C-A34F-FF80D50C23CC}" type="sibTrans" cxnId="{1A1A414D-66CC-44E1-A338-273F7AD12254}">
      <dgm:prSet/>
      <dgm:spPr/>
      <dgm:t>
        <a:bodyPr/>
        <a:lstStyle/>
        <a:p>
          <a:endParaRPr lang="en-US"/>
        </a:p>
      </dgm:t>
    </dgm:pt>
    <dgm:pt modelId="{18237346-0B70-4F6E-A561-3F361A62A08C}">
      <dgm:prSet phldrT="[Text]"/>
      <dgm:spPr/>
      <dgm:t>
        <a:bodyPr/>
        <a:lstStyle/>
        <a:p>
          <a:r>
            <a:rPr lang="en-US" dirty="0" smtClean="0"/>
            <a:t>Identify opportunities</a:t>
          </a:r>
          <a:endParaRPr lang="en-US" dirty="0"/>
        </a:p>
      </dgm:t>
    </dgm:pt>
    <dgm:pt modelId="{C5D71B19-75C0-4CA0-A837-3B7BAEF66431}" type="parTrans" cxnId="{C52541A9-579C-4A2C-A8FC-5309778994AE}">
      <dgm:prSet/>
      <dgm:spPr/>
      <dgm:t>
        <a:bodyPr/>
        <a:lstStyle/>
        <a:p>
          <a:endParaRPr lang="en-US"/>
        </a:p>
      </dgm:t>
    </dgm:pt>
    <dgm:pt modelId="{2C12F473-B1AF-4047-B3CA-46D6CC34B13A}" type="sibTrans" cxnId="{C52541A9-579C-4A2C-A8FC-5309778994AE}">
      <dgm:prSet/>
      <dgm:spPr/>
      <dgm:t>
        <a:bodyPr/>
        <a:lstStyle/>
        <a:p>
          <a:endParaRPr lang="en-US"/>
        </a:p>
      </dgm:t>
    </dgm:pt>
    <dgm:pt modelId="{85C93194-3E25-4839-BD4C-D75B9FE971AA}">
      <dgm:prSet phldrT="[Text]"/>
      <dgm:spPr/>
      <dgm:t>
        <a:bodyPr/>
        <a:lstStyle/>
        <a:p>
          <a:r>
            <a:rPr lang="en-US" dirty="0" smtClean="0"/>
            <a:t>Identify threats</a:t>
          </a:r>
          <a:endParaRPr lang="en-US" dirty="0"/>
        </a:p>
      </dgm:t>
    </dgm:pt>
    <dgm:pt modelId="{84535C47-F9D4-4413-A5BB-79EACDE8EC02}" type="parTrans" cxnId="{F9FEFD17-6D0F-4912-9CAE-2964F5FC4DB8}">
      <dgm:prSet/>
      <dgm:spPr/>
      <dgm:t>
        <a:bodyPr/>
        <a:lstStyle/>
        <a:p>
          <a:endParaRPr lang="en-US"/>
        </a:p>
      </dgm:t>
    </dgm:pt>
    <dgm:pt modelId="{9957BD56-CFA7-4591-91CE-98F9C189B82A}" type="sibTrans" cxnId="{F9FEFD17-6D0F-4912-9CAE-2964F5FC4DB8}">
      <dgm:prSet/>
      <dgm:spPr/>
      <dgm:t>
        <a:bodyPr/>
        <a:lstStyle/>
        <a:p>
          <a:endParaRPr lang="en-US"/>
        </a:p>
      </dgm:t>
    </dgm:pt>
    <dgm:pt modelId="{47F1851E-A13A-46EE-8315-3AB10B16311B}">
      <dgm:prSet phldrT="[Text]"/>
      <dgm:spPr/>
      <dgm:t>
        <a:bodyPr/>
        <a:lstStyle/>
        <a:p>
          <a:r>
            <a:rPr lang="en-US" dirty="0" smtClean="0"/>
            <a:t>Copes with rapid changes</a:t>
          </a:r>
          <a:endParaRPr lang="en-US" dirty="0"/>
        </a:p>
      </dgm:t>
    </dgm:pt>
    <dgm:pt modelId="{5030370C-A057-47D8-88DF-F562BCCEEFD1}" type="parTrans" cxnId="{DABFC7A2-BB81-42F6-B827-D5E242F8BFB6}">
      <dgm:prSet/>
      <dgm:spPr/>
      <dgm:t>
        <a:bodyPr/>
        <a:lstStyle/>
        <a:p>
          <a:endParaRPr lang="en-US"/>
        </a:p>
      </dgm:t>
    </dgm:pt>
    <dgm:pt modelId="{22C01659-F393-48B7-BDC8-7EB1D7D92D0B}" type="sibTrans" cxnId="{DABFC7A2-BB81-42F6-B827-D5E242F8BFB6}">
      <dgm:prSet/>
      <dgm:spPr/>
      <dgm:t>
        <a:bodyPr/>
        <a:lstStyle/>
        <a:p>
          <a:endParaRPr lang="en-US"/>
        </a:p>
      </dgm:t>
    </dgm:pt>
    <dgm:pt modelId="{3211AA90-6771-44EF-BB45-36256063DDBD}">
      <dgm:prSet phldrT="[Text]"/>
      <dgm:spPr/>
      <dgm:t>
        <a:bodyPr/>
        <a:lstStyle/>
        <a:p>
          <a:r>
            <a:rPr lang="en-US" dirty="0" smtClean="0"/>
            <a:t>Assists in planning and formulating policy</a:t>
          </a:r>
          <a:endParaRPr lang="en-US" dirty="0"/>
        </a:p>
      </dgm:t>
    </dgm:pt>
    <dgm:pt modelId="{05206428-BFB1-48FE-85CB-D2FB89AB92BD}" type="parTrans" cxnId="{BB35442B-01CB-4374-ACD8-EDC1F2A2E9CD}">
      <dgm:prSet/>
      <dgm:spPr/>
      <dgm:t>
        <a:bodyPr/>
        <a:lstStyle/>
        <a:p>
          <a:endParaRPr lang="en-US"/>
        </a:p>
      </dgm:t>
    </dgm:pt>
    <dgm:pt modelId="{42D2F56B-7633-4B0B-A318-5A8A469B55B5}" type="sibTrans" cxnId="{BB35442B-01CB-4374-ACD8-EDC1F2A2E9CD}">
      <dgm:prSet/>
      <dgm:spPr/>
      <dgm:t>
        <a:bodyPr/>
        <a:lstStyle/>
        <a:p>
          <a:endParaRPr lang="en-US"/>
        </a:p>
      </dgm:t>
    </dgm:pt>
    <dgm:pt modelId="{5612E0D1-7F87-40AB-8BC3-469437645583}">
      <dgm:prSet phldrT="[Text]"/>
      <dgm:spPr/>
      <dgm:t>
        <a:bodyPr/>
        <a:lstStyle/>
        <a:p>
          <a:r>
            <a:rPr lang="en-US" dirty="0" smtClean="0"/>
            <a:t>Improves performance</a:t>
          </a:r>
          <a:endParaRPr lang="en-US" dirty="0"/>
        </a:p>
      </dgm:t>
    </dgm:pt>
    <dgm:pt modelId="{49D933C2-D88E-467B-98E9-E05894879FAA}" type="parTrans" cxnId="{C35963D3-8FD6-42D0-AD61-2766750BBB2D}">
      <dgm:prSet/>
      <dgm:spPr/>
      <dgm:t>
        <a:bodyPr/>
        <a:lstStyle/>
        <a:p>
          <a:endParaRPr lang="en-US"/>
        </a:p>
      </dgm:t>
    </dgm:pt>
    <dgm:pt modelId="{BD678F65-E8BA-4F4E-AFC5-3B16425E5F8E}" type="sibTrans" cxnId="{C35963D3-8FD6-42D0-AD61-2766750BBB2D}">
      <dgm:prSet/>
      <dgm:spPr/>
      <dgm:t>
        <a:bodyPr/>
        <a:lstStyle/>
        <a:p>
          <a:endParaRPr lang="en-US"/>
        </a:p>
      </dgm:t>
    </dgm:pt>
    <dgm:pt modelId="{EE02BD8F-6FC9-4BBD-982E-F9CD90C3DEDB}" type="pres">
      <dgm:prSet presAssocID="{32942AD3-489B-47C2-BFA2-E4190B0AA1F8}" presName="cycle" presStyleCnt="0">
        <dgm:presLayoutVars>
          <dgm:chMax val="1"/>
          <dgm:dir/>
          <dgm:animLvl val="ctr"/>
          <dgm:resizeHandles val="exact"/>
        </dgm:presLayoutVars>
      </dgm:prSet>
      <dgm:spPr/>
      <dgm:t>
        <a:bodyPr/>
        <a:lstStyle/>
        <a:p>
          <a:endParaRPr lang="en-US"/>
        </a:p>
      </dgm:t>
    </dgm:pt>
    <dgm:pt modelId="{47BE733F-8A2E-43F8-81BA-5E7D5498B4E0}" type="pres">
      <dgm:prSet presAssocID="{45EEC3EF-4168-41D9-BEC7-0E5A4A032FDF}" presName="centerShape" presStyleLbl="node0" presStyleIdx="0" presStyleCnt="1"/>
      <dgm:spPr/>
      <dgm:t>
        <a:bodyPr/>
        <a:lstStyle/>
        <a:p>
          <a:endParaRPr lang="en-US"/>
        </a:p>
      </dgm:t>
    </dgm:pt>
    <dgm:pt modelId="{AA6DCCC2-20FA-4F7D-AC48-4CA35C1E42D7}" type="pres">
      <dgm:prSet presAssocID="{C5D71B19-75C0-4CA0-A837-3B7BAEF66431}" presName="Name9" presStyleLbl="parChTrans1D2" presStyleIdx="0" presStyleCnt="5"/>
      <dgm:spPr/>
      <dgm:t>
        <a:bodyPr/>
        <a:lstStyle/>
        <a:p>
          <a:endParaRPr lang="en-US"/>
        </a:p>
      </dgm:t>
    </dgm:pt>
    <dgm:pt modelId="{91E9818F-2B92-466A-A77B-DE73A6C44C52}" type="pres">
      <dgm:prSet presAssocID="{C5D71B19-75C0-4CA0-A837-3B7BAEF66431}" presName="connTx" presStyleLbl="parChTrans1D2" presStyleIdx="0" presStyleCnt="5"/>
      <dgm:spPr/>
      <dgm:t>
        <a:bodyPr/>
        <a:lstStyle/>
        <a:p>
          <a:endParaRPr lang="en-US"/>
        </a:p>
      </dgm:t>
    </dgm:pt>
    <dgm:pt modelId="{C862244F-11D7-4582-A2D0-258898F15448}" type="pres">
      <dgm:prSet presAssocID="{18237346-0B70-4F6E-A561-3F361A62A08C}" presName="node" presStyleLbl="node1" presStyleIdx="0" presStyleCnt="5">
        <dgm:presLayoutVars>
          <dgm:bulletEnabled val="1"/>
        </dgm:presLayoutVars>
      </dgm:prSet>
      <dgm:spPr/>
      <dgm:t>
        <a:bodyPr/>
        <a:lstStyle/>
        <a:p>
          <a:endParaRPr lang="en-US"/>
        </a:p>
      </dgm:t>
    </dgm:pt>
    <dgm:pt modelId="{70728335-E882-4D7D-A3CA-86688B650F95}" type="pres">
      <dgm:prSet presAssocID="{84535C47-F9D4-4413-A5BB-79EACDE8EC02}" presName="Name9" presStyleLbl="parChTrans1D2" presStyleIdx="1" presStyleCnt="5"/>
      <dgm:spPr/>
      <dgm:t>
        <a:bodyPr/>
        <a:lstStyle/>
        <a:p>
          <a:endParaRPr lang="en-US"/>
        </a:p>
      </dgm:t>
    </dgm:pt>
    <dgm:pt modelId="{EAAC0918-51CF-4A39-8F61-57E1AF91F7DC}" type="pres">
      <dgm:prSet presAssocID="{84535C47-F9D4-4413-A5BB-79EACDE8EC02}" presName="connTx" presStyleLbl="parChTrans1D2" presStyleIdx="1" presStyleCnt="5"/>
      <dgm:spPr/>
      <dgm:t>
        <a:bodyPr/>
        <a:lstStyle/>
        <a:p>
          <a:endParaRPr lang="en-US"/>
        </a:p>
      </dgm:t>
    </dgm:pt>
    <dgm:pt modelId="{172B8051-419E-42A6-ACB2-58035E1BD0D0}" type="pres">
      <dgm:prSet presAssocID="{85C93194-3E25-4839-BD4C-D75B9FE971AA}" presName="node" presStyleLbl="node1" presStyleIdx="1" presStyleCnt="5">
        <dgm:presLayoutVars>
          <dgm:bulletEnabled val="1"/>
        </dgm:presLayoutVars>
      </dgm:prSet>
      <dgm:spPr/>
      <dgm:t>
        <a:bodyPr/>
        <a:lstStyle/>
        <a:p>
          <a:endParaRPr lang="en-US"/>
        </a:p>
      </dgm:t>
    </dgm:pt>
    <dgm:pt modelId="{D6E9A7F5-9C4D-4A5F-A79C-6062FB56B6BA}" type="pres">
      <dgm:prSet presAssocID="{5030370C-A057-47D8-88DF-F562BCCEEFD1}" presName="Name9" presStyleLbl="parChTrans1D2" presStyleIdx="2" presStyleCnt="5"/>
      <dgm:spPr/>
      <dgm:t>
        <a:bodyPr/>
        <a:lstStyle/>
        <a:p>
          <a:endParaRPr lang="en-US"/>
        </a:p>
      </dgm:t>
    </dgm:pt>
    <dgm:pt modelId="{4696023C-4B15-42BC-ACE2-B65201268CAD}" type="pres">
      <dgm:prSet presAssocID="{5030370C-A057-47D8-88DF-F562BCCEEFD1}" presName="connTx" presStyleLbl="parChTrans1D2" presStyleIdx="2" presStyleCnt="5"/>
      <dgm:spPr/>
      <dgm:t>
        <a:bodyPr/>
        <a:lstStyle/>
        <a:p>
          <a:endParaRPr lang="en-US"/>
        </a:p>
      </dgm:t>
    </dgm:pt>
    <dgm:pt modelId="{B1A28F6C-2E7D-4A3B-8EF2-33BE9EB0A47F}" type="pres">
      <dgm:prSet presAssocID="{47F1851E-A13A-46EE-8315-3AB10B16311B}" presName="node" presStyleLbl="node1" presStyleIdx="2" presStyleCnt="5">
        <dgm:presLayoutVars>
          <dgm:bulletEnabled val="1"/>
        </dgm:presLayoutVars>
      </dgm:prSet>
      <dgm:spPr/>
      <dgm:t>
        <a:bodyPr/>
        <a:lstStyle/>
        <a:p>
          <a:endParaRPr lang="en-US"/>
        </a:p>
      </dgm:t>
    </dgm:pt>
    <dgm:pt modelId="{0C975682-4D22-44D2-9E10-2E0D17E9A9E6}" type="pres">
      <dgm:prSet presAssocID="{05206428-BFB1-48FE-85CB-D2FB89AB92BD}" presName="Name9" presStyleLbl="parChTrans1D2" presStyleIdx="3" presStyleCnt="5"/>
      <dgm:spPr/>
      <dgm:t>
        <a:bodyPr/>
        <a:lstStyle/>
        <a:p>
          <a:endParaRPr lang="en-US"/>
        </a:p>
      </dgm:t>
    </dgm:pt>
    <dgm:pt modelId="{207E603F-28DB-4AF4-B6AA-0607B3D32A02}" type="pres">
      <dgm:prSet presAssocID="{05206428-BFB1-48FE-85CB-D2FB89AB92BD}" presName="connTx" presStyleLbl="parChTrans1D2" presStyleIdx="3" presStyleCnt="5"/>
      <dgm:spPr/>
      <dgm:t>
        <a:bodyPr/>
        <a:lstStyle/>
        <a:p>
          <a:endParaRPr lang="en-US"/>
        </a:p>
      </dgm:t>
    </dgm:pt>
    <dgm:pt modelId="{F22EACE7-601F-4C9A-86F0-D83545AA8E61}" type="pres">
      <dgm:prSet presAssocID="{3211AA90-6771-44EF-BB45-36256063DDBD}" presName="node" presStyleLbl="node1" presStyleIdx="3" presStyleCnt="5">
        <dgm:presLayoutVars>
          <dgm:bulletEnabled val="1"/>
        </dgm:presLayoutVars>
      </dgm:prSet>
      <dgm:spPr/>
      <dgm:t>
        <a:bodyPr/>
        <a:lstStyle/>
        <a:p>
          <a:endParaRPr lang="en-US"/>
        </a:p>
      </dgm:t>
    </dgm:pt>
    <dgm:pt modelId="{C6918224-EDA3-4080-92CD-DBEA5AF1DC3B}" type="pres">
      <dgm:prSet presAssocID="{49D933C2-D88E-467B-98E9-E05894879FAA}" presName="Name9" presStyleLbl="parChTrans1D2" presStyleIdx="4" presStyleCnt="5"/>
      <dgm:spPr/>
      <dgm:t>
        <a:bodyPr/>
        <a:lstStyle/>
        <a:p>
          <a:endParaRPr lang="en-US"/>
        </a:p>
      </dgm:t>
    </dgm:pt>
    <dgm:pt modelId="{AC3EDEF1-A3C4-42BC-8336-98140D01CCDC}" type="pres">
      <dgm:prSet presAssocID="{49D933C2-D88E-467B-98E9-E05894879FAA}" presName="connTx" presStyleLbl="parChTrans1D2" presStyleIdx="4" presStyleCnt="5"/>
      <dgm:spPr/>
      <dgm:t>
        <a:bodyPr/>
        <a:lstStyle/>
        <a:p>
          <a:endParaRPr lang="en-US"/>
        </a:p>
      </dgm:t>
    </dgm:pt>
    <dgm:pt modelId="{82230486-5758-4CB9-B6EF-63181B42C40A}" type="pres">
      <dgm:prSet presAssocID="{5612E0D1-7F87-40AB-8BC3-469437645583}" presName="node" presStyleLbl="node1" presStyleIdx="4" presStyleCnt="5">
        <dgm:presLayoutVars>
          <dgm:bulletEnabled val="1"/>
        </dgm:presLayoutVars>
      </dgm:prSet>
      <dgm:spPr/>
      <dgm:t>
        <a:bodyPr/>
        <a:lstStyle/>
        <a:p>
          <a:endParaRPr lang="en-US"/>
        </a:p>
      </dgm:t>
    </dgm:pt>
  </dgm:ptLst>
  <dgm:cxnLst>
    <dgm:cxn modelId="{111B1A07-DFC1-4FE0-93E6-A9147F58DF40}" type="presOf" srcId="{85C93194-3E25-4839-BD4C-D75B9FE971AA}" destId="{172B8051-419E-42A6-ACB2-58035E1BD0D0}" srcOrd="0" destOrd="0" presId="urn:microsoft.com/office/officeart/2005/8/layout/radial1"/>
    <dgm:cxn modelId="{C52541A9-579C-4A2C-A8FC-5309778994AE}" srcId="{45EEC3EF-4168-41D9-BEC7-0E5A4A032FDF}" destId="{18237346-0B70-4F6E-A561-3F361A62A08C}" srcOrd="0" destOrd="0" parTransId="{C5D71B19-75C0-4CA0-A837-3B7BAEF66431}" sibTransId="{2C12F473-B1AF-4047-B3CA-46D6CC34B13A}"/>
    <dgm:cxn modelId="{781C9D1E-7903-4BA6-A1DC-C115811B21F9}" type="presOf" srcId="{84535C47-F9D4-4413-A5BB-79EACDE8EC02}" destId="{EAAC0918-51CF-4A39-8F61-57E1AF91F7DC}" srcOrd="1" destOrd="0" presId="urn:microsoft.com/office/officeart/2005/8/layout/radial1"/>
    <dgm:cxn modelId="{67F0764C-69F6-4163-B821-C569A395FAF3}" type="presOf" srcId="{18237346-0B70-4F6E-A561-3F361A62A08C}" destId="{C862244F-11D7-4582-A2D0-258898F15448}" srcOrd="0" destOrd="0" presId="urn:microsoft.com/office/officeart/2005/8/layout/radial1"/>
    <dgm:cxn modelId="{B9057773-DED3-4B99-861E-C7622F61D068}" type="presOf" srcId="{05206428-BFB1-48FE-85CB-D2FB89AB92BD}" destId="{0C975682-4D22-44D2-9E10-2E0D17E9A9E6}" srcOrd="0" destOrd="0" presId="urn:microsoft.com/office/officeart/2005/8/layout/radial1"/>
    <dgm:cxn modelId="{1A1A414D-66CC-44E1-A338-273F7AD12254}" srcId="{32942AD3-489B-47C2-BFA2-E4190B0AA1F8}" destId="{45EEC3EF-4168-41D9-BEC7-0E5A4A032FDF}" srcOrd="0" destOrd="0" parTransId="{D9A37793-E698-433E-A539-BA2E5EA18DEE}" sibTransId="{05DE94B3-8A04-4D7C-A34F-FF80D50C23CC}"/>
    <dgm:cxn modelId="{B85F21C2-6FB6-412E-AB97-97186F0746D5}" type="presOf" srcId="{C5D71B19-75C0-4CA0-A837-3B7BAEF66431}" destId="{AA6DCCC2-20FA-4F7D-AC48-4CA35C1E42D7}" srcOrd="0" destOrd="0" presId="urn:microsoft.com/office/officeart/2005/8/layout/radial1"/>
    <dgm:cxn modelId="{135894D4-B7B8-4E6A-92DE-BF2660A1AD3C}" type="presOf" srcId="{32942AD3-489B-47C2-BFA2-E4190B0AA1F8}" destId="{EE02BD8F-6FC9-4BBD-982E-F9CD90C3DEDB}" srcOrd="0" destOrd="0" presId="urn:microsoft.com/office/officeart/2005/8/layout/radial1"/>
    <dgm:cxn modelId="{BA420168-5351-4F16-A78E-A9F1F07F2C3C}" type="presOf" srcId="{5612E0D1-7F87-40AB-8BC3-469437645583}" destId="{82230486-5758-4CB9-B6EF-63181B42C40A}" srcOrd="0" destOrd="0" presId="urn:microsoft.com/office/officeart/2005/8/layout/radial1"/>
    <dgm:cxn modelId="{42F62825-34C6-46E5-8C32-D357E0DAC3DB}" type="presOf" srcId="{5030370C-A057-47D8-88DF-F562BCCEEFD1}" destId="{4696023C-4B15-42BC-ACE2-B65201268CAD}" srcOrd="1" destOrd="0" presId="urn:microsoft.com/office/officeart/2005/8/layout/radial1"/>
    <dgm:cxn modelId="{DABFC7A2-BB81-42F6-B827-D5E242F8BFB6}" srcId="{45EEC3EF-4168-41D9-BEC7-0E5A4A032FDF}" destId="{47F1851E-A13A-46EE-8315-3AB10B16311B}" srcOrd="2" destOrd="0" parTransId="{5030370C-A057-47D8-88DF-F562BCCEEFD1}" sibTransId="{22C01659-F393-48B7-BDC8-7EB1D7D92D0B}"/>
    <dgm:cxn modelId="{C35963D3-8FD6-42D0-AD61-2766750BBB2D}" srcId="{45EEC3EF-4168-41D9-BEC7-0E5A4A032FDF}" destId="{5612E0D1-7F87-40AB-8BC3-469437645583}" srcOrd="4" destOrd="0" parTransId="{49D933C2-D88E-467B-98E9-E05894879FAA}" sibTransId="{BD678F65-E8BA-4F4E-AFC5-3B16425E5F8E}"/>
    <dgm:cxn modelId="{F8E6AFA7-748B-4C4B-8B8B-1F9A5B3E7C4D}" type="presOf" srcId="{05206428-BFB1-48FE-85CB-D2FB89AB92BD}" destId="{207E603F-28DB-4AF4-B6AA-0607B3D32A02}" srcOrd="1" destOrd="0" presId="urn:microsoft.com/office/officeart/2005/8/layout/radial1"/>
    <dgm:cxn modelId="{944B7843-063F-4028-8846-8EC7BB77979A}" type="presOf" srcId="{84535C47-F9D4-4413-A5BB-79EACDE8EC02}" destId="{70728335-E882-4D7D-A3CA-86688B650F95}" srcOrd="0" destOrd="0" presId="urn:microsoft.com/office/officeart/2005/8/layout/radial1"/>
    <dgm:cxn modelId="{FD072029-50BA-4AFE-8BB6-55E0DF5D4333}" type="presOf" srcId="{45EEC3EF-4168-41D9-BEC7-0E5A4A032FDF}" destId="{47BE733F-8A2E-43F8-81BA-5E7D5498B4E0}" srcOrd="0" destOrd="0" presId="urn:microsoft.com/office/officeart/2005/8/layout/radial1"/>
    <dgm:cxn modelId="{B89FEAF5-DDCD-436A-AC38-21D7D37794E0}" type="presOf" srcId="{47F1851E-A13A-46EE-8315-3AB10B16311B}" destId="{B1A28F6C-2E7D-4A3B-8EF2-33BE9EB0A47F}" srcOrd="0" destOrd="0" presId="urn:microsoft.com/office/officeart/2005/8/layout/radial1"/>
    <dgm:cxn modelId="{34B8AEFC-1C39-45D2-B248-597488D02BC3}" type="presOf" srcId="{C5D71B19-75C0-4CA0-A837-3B7BAEF66431}" destId="{91E9818F-2B92-466A-A77B-DE73A6C44C52}" srcOrd="1" destOrd="0" presId="urn:microsoft.com/office/officeart/2005/8/layout/radial1"/>
    <dgm:cxn modelId="{AD68B8C5-E577-4B27-89C4-BBAB5A8447A3}" type="presOf" srcId="{5030370C-A057-47D8-88DF-F562BCCEEFD1}" destId="{D6E9A7F5-9C4D-4A5F-A79C-6062FB56B6BA}" srcOrd="0" destOrd="0" presId="urn:microsoft.com/office/officeart/2005/8/layout/radial1"/>
    <dgm:cxn modelId="{8B81300B-4801-4C06-877D-13437C894487}" type="presOf" srcId="{49D933C2-D88E-467B-98E9-E05894879FAA}" destId="{C6918224-EDA3-4080-92CD-DBEA5AF1DC3B}" srcOrd="0" destOrd="0" presId="urn:microsoft.com/office/officeart/2005/8/layout/radial1"/>
    <dgm:cxn modelId="{BB35442B-01CB-4374-ACD8-EDC1F2A2E9CD}" srcId="{45EEC3EF-4168-41D9-BEC7-0E5A4A032FDF}" destId="{3211AA90-6771-44EF-BB45-36256063DDBD}" srcOrd="3" destOrd="0" parTransId="{05206428-BFB1-48FE-85CB-D2FB89AB92BD}" sibTransId="{42D2F56B-7633-4B0B-A318-5A8A469B55B5}"/>
    <dgm:cxn modelId="{6CDDA847-1BA4-4206-9FD8-9039A9668D20}" type="presOf" srcId="{3211AA90-6771-44EF-BB45-36256063DDBD}" destId="{F22EACE7-601F-4C9A-86F0-D83545AA8E61}" srcOrd="0" destOrd="0" presId="urn:microsoft.com/office/officeart/2005/8/layout/radial1"/>
    <dgm:cxn modelId="{5F43D98E-962B-4245-B3BE-0840449494BE}" type="presOf" srcId="{49D933C2-D88E-467B-98E9-E05894879FAA}" destId="{AC3EDEF1-A3C4-42BC-8336-98140D01CCDC}" srcOrd="1" destOrd="0" presId="urn:microsoft.com/office/officeart/2005/8/layout/radial1"/>
    <dgm:cxn modelId="{F9FEFD17-6D0F-4912-9CAE-2964F5FC4DB8}" srcId="{45EEC3EF-4168-41D9-BEC7-0E5A4A032FDF}" destId="{85C93194-3E25-4839-BD4C-D75B9FE971AA}" srcOrd="1" destOrd="0" parTransId="{84535C47-F9D4-4413-A5BB-79EACDE8EC02}" sibTransId="{9957BD56-CFA7-4591-91CE-98F9C189B82A}"/>
    <dgm:cxn modelId="{2B5A7E46-57AD-4886-A629-C512AB3DA785}" type="presParOf" srcId="{EE02BD8F-6FC9-4BBD-982E-F9CD90C3DEDB}" destId="{47BE733F-8A2E-43F8-81BA-5E7D5498B4E0}" srcOrd="0" destOrd="0" presId="urn:microsoft.com/office/officeart/2005/8/layout/radial1"/>
    <dgm:cxn modelId="{949D602E-8282-4D86-8676-E3AA63DCCA0D}" type="presParOf" srcId="{EE02BD8F-6FC9-4BBD-982E-F9CD90C3DEDB}" destId="{AA6DCCC2-20FA-4F7D-AC48-4CA35C1E42D7}" srcOrd="1" destOrd="0" presId="urn:microsoft.com/office/officeart/2005/8/layout/radial1"/>
    <dgm:cxn modelId="{99115458-667A-4500-BDC9-5530B2F61737}" type="presParOf" srcId="{AA6DCCC2-20FA-4F7D-AC48-4CA35C1E42D7}" destId="{91E9818F-2B92-466A-A77B-DE73A6C44C52}" srcOrd="0" destOrd="0" presId="urn:microsoft.com/office/officeart/2005/8/layout/radial1"/>
    <dgm:cxn modelId="{8CC1F5C8-A8F5-426E-9DC6-FB65B8820857}" type="presParOf" srcId="{EE02BD8F-6FC9-4BBD-982E-F9CD90C3DEDB}" destId="{C862244F-11D7-4582-A2D0-258898F15448}" srcOrd="2" destOrd="0" presId="urn:microsoft.com/office/officeart/2005/8/layout/radial1"/>
    <dgm:cxn modelId="{00436B15-CC40-439C-8672-3D908B87CD3F}" type="presParOf" srcId="{EE02BD8F-6FC9-4BBD-982E-F9CD90C3DEDB}" destId="{70728335-E882-4D7D-A3CA-86688B650F95}" srcOrd="3" destOrd="0" presId="urn:microsoft.com/office/officeart/2005/8/layout/radial1"/>
    <dgm:cxn modelId="{CDBF56E4-D6A2-42A1-A572-A383200C78BA}" type="presParOf" srcId="{70728335-E882-4D7D-A3CA-86688B650F95}" destId="{EAAC0918-51CF-4A39-8F61-57E1AF91F7DC}" srcOrd="0" destOrd="0" presId="urn:microsoft.com/office/officeart/2005/8/layout/radial1"/>
    <dgm:cxn modelId="{03FE6926-D295-4F3A-BFDC-5860EA68B0F6}" type="presParOf" srcId="{EE02BD8F-6FC9-4BBD-982E-F9CD90C3DEDB}" destId="{172B8051-419E-42A6-ACB2-58035E1BD0D0}" srcOrd="4" destOrd="0" presId="urn:microsoft.com/office/officeart/2005/8/layout/radial1"/>
    <dgm:cxn modelId="{B9F4B057-9667-4E45-8316-275AAD5FAF2B}" type="presParOf" srcId="{EE02BD8F-6FC9-4BBD-982E-F9CD90C3DEDB}" destId="{D6E9A7F5-9C4D-4A5F-A79C-6062FB56B6BA}" srcOrd="5" destOrd="0" presId="urn:microsoft.com/office/officeart/2005/8/layout/radial1"/>
    <dgm:cxn modelId="{282D0D24-2989-4F0F-8A61-67162ABACC1D}" type="presParOf" srcId="{D6E9A7F5-9C4D-4A5F-A79C-6062FB56B6BA}" destId="{4696023C-4B15-42BC-ACE2-B65201268CAD}" srcOrd="0" destOrd="0" presId="urn:microsoft.com/office/officeart/2005/8/layout/radial1"/>
    <dgm:cxn modelId="{FEF51C35-EC0E-4C31-8F80-3830F6651181}" type="presParOf" srcId="{EE02BD8F-6FC9-4BBD-982E-F9CD90C3DEDB}" destId="{B1A28F6C-2E7D-4A3B-8EF2-33BE9EB0A47F}" srcOrd="6" destOrd="0" presId="urn:microsoft.com/office/officeart/2005/8/layout/radial1"/>
    <dgm:cxn modelId="{7C010132-2A8A-4011-856B-2ABAF296C25A}" type="presParOf" srcId="{EE02BD8F-6FC9-4BBD-982E-F9CD90C3DEDB}" destId="{0C975682-4D22-44D2-9E10-2E0D17E9A9E6}" srcOrd="7" destOrd="0" presId="urn:microsoft.com/office/officeart/2005/8/layout/radial1"/>
    <dgm:cxn modelId="{F90847C7-7671-4A95-BD15-7EE68CE446B7}" type="presParOf" srcId="{0C975682-4D22-44D2-9E10-2E0D17E9A9E6}" destId="{207E603F-28DB-4AF4-B6AA-0607B3D32A02}" srcOrd="0" destOrd="0" presId="urn:microsoft.com/office/officeart/2005/8/layout/radial1"/>
    <dgm:cxn modelId="{DE2CF320-FFBD-4552-A5FA-B28379663BD0}" type="presParOf" srcId="{EE02BD8F-6FC9-4BBD-982E-F9CD90C3DEDB}" destId="{F22EACE7-601F-4C9A-86F0-D83545AA8E61}" srcOrd="8" destOrd="0" presId="urn:microsoft.com/office/officeart/2005/8/layout/radial1"/>
    <dgm:cxn modelId="{4893563C-B995-441A-BA32-E2693FE4E41E}" type="presParOf" srcId="{EE02BD8F-6FC9-4BBD-982E-F9CD90C3DEDB}" destId="{C6918224-EDA3-4080-92CD-DBEA5AF1DC3B}" srcOrd="9" destOrd="0" presId="urn:microsoft.com/office/officeart/2005/8/layout/radial1"/>
    <dgm:cxn modelId="{0F9B9D75-29A8-4169-9A26-75FD11C35396}" type="presParOf" srcId="{C6918224-EDA3-4080-92CD-DBEA5AF1DC3B}" destId="{AC3EDEF1-A3C4-42BC-8336-98140D01CCDC}" srcOrd="0" destOrd="0" presId="urn:microsoft.com/office/officeart/2005/8/layout/radial1"/>
    <dgm:cxn modelId="{96D75350-817F-4B4F-8A9C-53245590A072}" type="presParOf" srcId="{EE02BD8F-6FC9-4BBD-982E-F9CD90C3DEDB}" destId="{82230486-5758-4CB9-B6EF-63181B42C40A}" srcOrd="10" destOrd="0" presId="urn:microsoft.com/office/officeart/2005/8/layout/radial1"/>
  </dgm:cxnLst>
  <dgm:bg/>
  <dgm:whole/>
</dgm:dataModel>
</file>

<file path=ppt/diagrams/data2.xml><?xml version="1.0" encoding="utf-8"?>
<dgm:dataModel xmlns:dgm="http://schemas.openxmlformats.org/drawingml/2006/diagram" xmlns:a="http://schemas.openxmlformats.org/drawingml/2006/main">
  <dgm:ptLst>
    <dgm:pt modelId="{8C9C0D8D-FC38-49BB-BDBD-AAA77EB420A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0772D6E-1CE1-426A-AAF2-D73F12F05736}">
      <dgm:prSet phldrT="[Text]"/>
      <dgm:spPr/>
      <dgm:t>
        <a:bodyPr/>
        <a:lstStyle/>
        <a:p>
          <a:r>
            <a:rPr lang="en-US" dirty="0" smtClean="0"/>
            <a:t>Dimensions of Business Environment</a:t>
          </a:r>
          <a:endParaRPr lang="en-US" dirty="0"/>
        </a:p>
      </dgm:t>
    </dgm:pt>
    <dgm:pt modelId="{2C69186D-CA5A-4A33-8BFE-7BA3EE2C3BE8}" type="parTrans" cxnId="{2B71F713-B7B6-4E5D-A452-E143A6902974}">
      <dgm:prSet/>
      <dgm:spPr/>
      <dgm:t>
        <a:bodyPr/>
        <a:lstStyle/>
        <a:p>
          <a:endParaRPr lang="en-US"/>
        </a:p>
      </dgm:t>
    </dgm:pt>
    <dgm:pt modelId="{FA442542-04BA-4B37-B239-BF85E7D55E59}" type="sibTrans" cxnId="{2B71F713-B7B6-4E5D-A452-E143A6902974}">
      <dgm:prSet/>
      <dgm:spPr/>
      <dgm:t>
        <a:bodyPr/>
        <a:lstStyle/>
        <a:p>
          <a:endParaRPr lang="en-US"/>
        </a:p>
      </dgm:t>
    </dgm:pt>
    <dgm:pt modelId="{E4E0CB11-0077-4515-BF7A-37BAAB6A2090}">
      <dgm:prSet phldrT="[Text]"/>
      <dgm:spPr/>
      <dgm:t>
        <a:bodyPr/>
        <a:lstStyle/>
        <a:p>
          <a:r>
            <a:rPr lang="en-US" dirty="0" smtClean="0"/>
            <a:t>Social environment</a:t>
          </a:r>
          <a:endParaRPr lang="en-US" dirty="0"/>
        </a:p>
      </dgm:t>
    </dgm:pt>
    <dgm:pt modelId="{DB54128E-395F-4C17-8707-6998969AB4EA}" type="parTrans" cxnId="{994475D2-BE86-4DCB-9878-37B757DB573E}">
      <dgm:prSet/>
      <dgm:spPr/>
      <dgm:t>
        <a:bodyPr/>
        <a:lstStyle/>
        <a:p>
          <a:endParaRPr lang="en-US"/>
        </a:p>
      </dgm:t>
    </dgm:pt>
    <dgm:pt modelId="{AE53B572-8A77-4899-B842-482D7853D0F7}" type="sibTrans" cxnId="{994475D2-BE86-4DCB-9878-37B757DB573E}">
      <dgm:prSet/>
      <dgm:spPr/>
      <dgm:t>
        <a:bodyPr/>
        <a:lstStyle/>
        <a:p>
          <a:endParaRPr lang="en-US"/>
        </a:p>
      </dgm:t>
    </dgm:pt>
    <dgm:pt modelId="{B871A86F-6DD1-43E9-B8B2-184359F22E41}">
      <dgm:prSet phldrT="[Text]"/>
      <dgm:spPr/>
      <dgm:t>
        <a:bodyPr/>
        <a:lstStyle/>
        <a:p>
          <a:r>
            <a:rPr lang="en-US" dirty="0" smtClean="0"/>
            <a:t>Economic environment</a:t>
          </a:r>
          <a:endParaRPr lang="en-US" dirty="0"/>
        </a:p>
      </dgm:t>
    </dgm:pt>
    <dgm:pt modelId="{55F4FBA1-07C0-42F6-BA84-0DE1F2400E48}" type="parTrans" cxnId="{B9FE0D99-5B3F-4CC5-821A-C653E4770659}">
      <dgm:prSet/>
      <dgm:spPr/>
      <dgm:t>
        <a:bodyPr/>
        <a:lstStyle/>
        <a:p>
          <a:endParaRPr lang="en-US"/>
        </a:p>
      </dgm:t>
    </dgm:pt>
    <dgm:pt modelId="{3FB07A13-520A-4E7D-A56C-B08940B6781C}" type="sibTrans" cxnId="{B9FE0D99-5B3F-4CC5-821A-C653E4770659}">
      <dgm:prSet/>
      <dgm:spPr/>
      <dgm:t>
        <a:bodyPr/>
        <a:lstStyle/>
        <a:p>
          <a:endParaRPr lang="en-US"/>
        </a:p>
      </dgm:t>
    </dgm:pt>
    <dgm:pt modelId="{833F1E7A-D74E-487F-ACB8-20EE461D6731}">
      <dgm:prSet phldrT="[Text]"/>
      <dgm:spPr/>
      <dgm:t>
        <a:bodyPr/>
        <a:lstStyle/>
        <a:p>
          <a:r>
            <a:rPr lang="en-US" dirty="0" smtClean="0"/>
            <a:t>Political environment</a:t>
          </a:r>
          <a:endParaRPr lang="en-US" dirty="0"/>
        </a:p>
      </dgm:t>
    </dgm:pt>
    <dgm:pt modelId="{980F0D9D-331A-462B-BA99-C408EDDFE053}" type="parTrans" cxnId="{F2AE7A0C-08A1-46B6-8D0B-DF9C1FC69C60}">
      <dgm:prSet/>
      <dgm:spPr/>
      <dgm:t>
        <a:bodyPr/>
        <a:lstStyle/>
        <a:p>
          <a:endParaRPr lang="en-US"/>
        </a:p>
      </dgm:t>
    </dgm:pt>
    <dgm:pt modelId="{2B1BE744-2C75-4442-9BD2-2385F1BB3074}" type="sibTrans" cxnId="{F2AE7A0C-08A1-46B6-8D0B-DF9C1FC69C60}">
      <dgm:prSet/>
      <dgm:spPr/>
      <dgm:t>
        <a:bodyPr/>
        <a:lstStyle/>
        <a:p>
          <a:endParaRPr lang="en-US"/>
        </a:p>
      </dgm:t>
    </dgm:pt>
    <dgm:pt modelId="{6127D4D0-126E-422F-A61B-369A7026BDA5}">
      <dgm:prSet phldrT="[Text]"/>
      <dgm:spPr/>
      <dgm:t>
        <a:bodyPr/>
        <a:lstStyle/>
        <a:p>
          <a:r>
            <a:rPr lang="en-US" dirty="0" smtClean="0"/>
            <a:t>Legal environment</a:t>
          </a:r>
          <a:endParaRPr lang="en-US" dirty="0"/>
        </a:p>
      </dgm:t>
    </dgm:pt>
    <dgm:pt modelId="{2586B488-999A-4BF5-894E-4E6BBC919859}" type="parTrans" cxnId="{273C5536-5B43-46A6-8B21-AA8F93281982}">
      <dgm:prSet/>
      <dgm:spPr/>
      <dgm:t>
        <a:bodyPr/>
        <a:lstStyle/>
        <a:p>
          <a:endParaRPr lang="en-US"/>
        </a:p>
      </dgm:t>
    </dgm:pt>
    <dgm:pt modelId="{8E421E0B-E8FB-4826-95DF-17F234E2AA9C}" type="sibTrans" cxnId="{273C5536-5B43-46A6-8B21-AA8F93281982}">
      <dgm:prSet/>
      <dgm:spPr/>
      <dgm:t>
        <a:bodyPr/>
        <a:lstStyle/>
        <a:p>
          <a:endParaRPr lang="en-US"/>
        </a:p>
      </dgm:t>
    </dgm:pt>
    <dgm:pt modelId="{F699AEFD-F81F-46FB-A83E-91241BC18971}">
      <dgm:prSet phldrT="[Text]"/>
      <dgm:spPr/>
      <dgm:t>
        <a:bodyPr/>
        <a:lstStyle/>
        <a:p>
          <a:r>
            <a:rPr lang="en-US" dirty="0" smtClean="0"/>
            <a:t>Technological Environment</a:t>
          </a:r>
          <a:endParaRPr lang="en-US" dirty="0"/>
        </a:p>
      </dgm:t>
    </dgm:pt>
    <dgm:pt modelId="{12BB2E5F-C7D8-4EBD-BBA4-31B98054B40E}" type="parTrans" cxnId="{7F81A4F8-CC06-4775-B143-E274C99598DA}">
      <dgm:prSet/>
      <dgm:spPr/>
      <dgm:t>
        <a:bodyPr/>
        <a:lstStyle/>
        <a:p>
          <a:endParaRPr lang="en-US"/>
        </a:p>
      </dgm:t>
    </dgm:pt>
    <dgm:pt modelId="{633582BC-372A-4A13-B021-167403E4CB2A}" type="sibTrans" cxnId="{7F81A4F8-CC06-4775-B143-E274C99598DA}">
      <dgm:prSet/>
      <dgm:spPr/>
      <dgm:t>
        <a:bodyPr/>
        <a:lstStyle/>
        <a:p>
          <a:endParaRPr lang="en-US"/>
        </a:p>
      </dgm:t>
    </dgm:pt>
    <dgm:pt modelId="{1EB6C50A-09B5-45CD-B276-621ECCBE38A4}" type="pres">
      <dgm:prSet presAssocID="{8C9C0D8D-FC38-49BB-BDBD-AAA77EB420A7}" presName="Name0" presStyleCnt="0">
        <dgm:presLayoutVars>
          <dgm:chMax val="1"/>
          <dgm:dir/>
          <dgm:animLvl val="ctr"/>
          <dgm:resizeHandles val="exact"/>
        </dgm:presLayoutVars>
      </dgm:prSet>
      <dgm:spPr/>
    </dgm:pt>
    <dgm:pt modelId="{42B4DD67-5A25-47B0-BD97-67EAD5D80B34}" type="pres">
      <dgm:prSet presAssocID="{E0772D6E-1CE1-426A-AAF2-D73F12F05736}" presName="centerShape" presStyleLbl="node0" presStyleIdx="0" presStyleCnt="1"/>
      <dgm:spPr/>
    </dgm:pt>
    <dgm:pt modelId="{DAD643F1-5934-4F4B-9B8C-E6D0463B9FEE}" type="pres">
      <dgm:prSet presAssocID="{E4E0CB11-0077-4515-BF7A-37BAAB6A2090}" presName="node" presStyleLbl="node1" presStyleIdx="0" presStyleCnt="5">
        <dgm:presLayoutVars>
          <dgm:bulletEnabled val="1"/>
        </dgm:presLayoutVars>
      </dgm:prSet>
      <dgm:spPr/>
    </dgm:pt>
    <dgm:pt modelId="{7932BEC4-76A8-4D02-A4C6-3AF0634BC7DC}" type="pres">
      <dgm:prSet presAssocID="{E4E0CB11-0077-4515-BF7A-37BAAB6A2090}" presName="dummy" presStyleCnt="0"/>
      <dgm:spPr/>
    </dgm:pt>
    <dgm:pt modelId="{BBF980AD-D09D-4AD1-82AC-7EECEC3F6E65}" type="pres">
      <dgm:prSet presAssocID="{AE53B572-8A77-4899-B842-482D7853D0F7}" presName="sibTrans" presStyleLbl="sibTrans2D1" presStyleIdx="0" presStyleCnt="5"/>
      <dgm:spPr/>
    </dgm:pt>
    <dgm:pt modelId="{B7197875-9841-43F1-ADC2-EAFA972E63E7}" type="pres">
      <dgm:prSet presAssocID="{B871A86F-6DD1-43E9-B8B2-184359F22E41}" presName="node" presStyleLbl="node1" presStyleIdx="1" presStyleCnt="5">
        <dgm:presLayoutVars>
          <dgm:bulletEnabled val="1"/>
        </dgm:presLayoutVars>
      </dgm:prSet>
      <dgm:spPr/>
    </dgm:pt>
    <dgm:pt modelId="{E59475A2-23F3-462E-827C-CA3D1C19AE06}" type="pres">
      <dgm:prSet presAssocID="{B871A86F-6DD1-43E9-B8B2-184359F22E41}" presName="dummy" presStyleCnt="0"/>
      <dgm:spPr/>
    </dgm:pt>
    <dgm:pt modelId="{AA67B1C9-1ECF-425C-B365-A386589AC8E1}" type="pres">
      <dgm:prSet presAssocID="{3FB07A13-520A-4E7D-A56C-B08940B6781C}" presName="sibTrans" presStyleLbl="sibTrans2D1" presStyleIdx="1" presStyleCnt="5"/>
      <dgm:spPr/>
    </dgm:pt>
    <dgm:pt modelId="{DC115BF2-2402-4BB9-BBBD-1741A8F47AF6}" type="pres">
      <dgm:prSet presAssocID="{833F1E7A-D74E-487F-ACB8-20EE461D6731}" presName="node" presStyleLbl="node1" presStyleIdx="2" presStyleCnt="5">
        <dgm:presLayoutVars>
          <dgm:bulletEnabled val="1"/>
        </dgm:presLayoutVars>
      </dgm:prSet>
      <dgm:spPr/>
    </dgm:pt>
    <dgm:pt modelId="{42453452-CBCB-4705-8D67-6A0396971B0A}" type="pres">
      <dgm:prSet presAssocID="{833F1E7A-D74E-487F-ACB8-20EE461D6731}" presName="dummy" presStyleCnt="0"/>
      <dgm:spPr/>
    </dgm:pt>
    <dgm:pt modelId="{184D4770-ED3B-40E0-84C5-E4B6565EAB06}" type="pres">
      <dgm:prSet presAssocID="{2B1BE744-2C75-4442-9BD2-2385F1BB3074}" presName="sibTrans" presStyleLbl="sibTrans2D1" presStyleIdx="2" presStyleCnt="5"/>
      <dgm:spPr/>
    </dgm:pt>
    <dgm:pt modelId="{885FD209-AAA8-486E-83C7-A1B1DF6170FD}" type="pres">
      <dgm:prSet presAssocID="{6127D4D0-126E-422F-A61B-369A7026BDA5}" presName="node" presStyleLbl="node1" presStyleIdx="3" presStyleCnt="5">
        <dgm:presLayoutVars>
          <dgm:bulletEnabled val="1"/>
        </dgm:presLayoutVars>
      </dgm:prSet>
      <dgm:spPr/>
    </dgm:pt>
    <dgm:pt modelId="{F5BBF50A-C270-47A6-8AB9-2CE6BDF75578}" type="pres">
      <dgm:prSet presAssocID="{6127D4D0-126E-422F-A61B-369A7026BDA5}" presName="dummy" presStyleCnt="0"/>
      <dgm:spPr/>
    </dgm:pt>
    <dgm:pt modelId="{40283911-CC51-4050-9197-92D22D4C1879}" type="pres">
      <dgm:prSet presAssocID="{8E421E0B-E8FB-4826-95DF-17F234E2AA9C}" presName="sibTrans" presStyleLbl="sibTrans2D1" presStyleIdx="3" presStyleCnt="5"/>
      <dgm:spPr/>
    </dgm:pt>
    <dgm:pt modelId="{4A0085C0-245C-4EF1-8E13-9840C47F9FF7}" type="pres">
      <dgm:prSet presAssocID="{F699AEFD-F81F-46FB-A83E-91241BC18971}" presName="node" presStyleLbl="node1" presStyleIdx="4" presStyleCnt="5">
        <dgm:presLayoutVars>
          <dgm:bulletEnabled val="1"/>
        </dgm:presLayoutVars>
      </dgm:prSet>
      <dgm:spPr/>
    </dgm:pt>
    <dgm:pt modelId="{23209CA0-8AAC-4A06-9104-49F3ED63356F}" type="pres">
      <dgm:prSet presAssocID="{F699AEFD-F81F-46FB-A83E-91241BC18971}" presName="dummy" presStyleCnt="0"/>
      <dgm:spPr/>
    </dgm:pt>
    <dgm:pt modelId="{28C8F221-EDEE-489E-992C-32FBC7863DB6}" type="pres">
      <dgm:prSet presAssocID="{633582BC-372A-4A13-B021-167403E4CB2A}" presName="sibTrans" presStyleLbl="sibTrans2D1" presStyleIdx="4" presStyleCnt="5"/>
      <dgm:spPr/>
    </dgm:pt>
  </dgm:ptLst>
  <dgm:cxnLst>
    <dgm:cxn modelId="{B0D4B530-DA80-457D-BDFB-4FC24339E71C}" type="presOf" srcId="{633582BC-372A-4A13-B021-167403E4CB2A}" destId="{28C8F221-EDEE-489E-992C-32FBC7863DB6}" srcOrd="0" destOrd="0" presId="urn:microsoft.com/office/officeart/2005/8/layout/radial6"/>
    <dgm:cxn modelId="{2B71F713-B7B6-4E5D-A452-E143A6902974}" srcId="{8C9C0D8D-FC38-49BB-BDBD-AAA77EB420A7}" destId="{E0772D6E-1CE1-426A-AAF2-D73F12F05736}" srcOrd="0" destOrd="0" parTransId="{2C69186D-CA5A-4A33-8BFE-7BA3EE2C3BE8}" sibTransId="{FA442542-04BA-4B37-B239-BF85E7D55E59}"/>
    <dgm:cxn modelId="{2AE5D3C3-2BF5-4722-84E0-EDE2D06FE991}" type="presOf" srcId="{8C9C0D8D-FC38-49BB-BDBD-AAA77EB420A7}" destId="{1EB6C50A-09B5-45CD-B276-621ECCBE38A4}" srcOrd="0" destOrd="0" presId="urn:microsoft.com/office/officeart/2005/8/layout/radial6"/>
    <dgm:cxn modelId="{6A648751-8FA6-446A-B05F-E0F7EE2D7CD6}" type="presOf" srcId="{E0772D6E-1CE1-426A-AAF2-D73F12F05736}" destId="{42B4DD67-5A25-47B0-BD97-67EAD5D80B34}" srcOrd="0" destOrd="0" presId="urn:microsoft.com/office/officeart/2005/8/layout/radial6"/>
    <dgm:cxn modelId="{994475D2-BE86-4DCB-9878-37B757DB573E}" srcId="{E0772D6E-1CE1-426A-AAF2-D73F12F05736}" destId="{E4E0CB11-0077-4515-BF7A-37BAAB6A2090}" srcOrd="0" destOrd="0" parTransId="{DB54128E-395F-4C17-8707-6998969AB4EA}" sibTransId="{AE53B572-8A77-4899-B842-482D7853D0F7}"/>
    <dgm:cxn modelId="{7F81A4F8-CC06-4775-B143-E274C99598DA}" srcId="{E0772D6E-1CE1-426A-AAF2-D73F12F05736}" destId="{F699AEFD-F81F-46FB-A83E-91241BC18971}" srcOrd="4" destOrd="0" parTransId="{12BB2E5F-C7D8-4EBD-BBA4-31B98054B40E}" sibTransId="{633582BC-372A-4A13-B021-167403E4CB2A}"/>
    <dgm:cxn modelId="{AFB0B518-182B-4969-B558-83A26364FFE0}" type="presOf" srcId="{AE53B572-8A77-4899-B842-482D7853D0F7}" destId="{BBF980AD-D09D-4AD1-82AC-7EECEC3F6E65}" srcOrd="0" destOrd="0" presId="urn:microsoft.com/office/officeart/2005/8/layout/radial6"/>
    <dgm:cxn modelId="{55141985-425C-4B71-8371-664F00EE342E}" type="presOf" srcId="{8E421E0B-E8FB-4826-95DF-17F234E2AA9C}" destId="{40283911-CC51-4050-9197-92D22D4C1879}" srcOrd="0" destOrd="0" presId="urn:microsoft.com/office/officeart/2005/8/layout/radial6"/>
    <dgm:cxn modelId="{684CBF72-DEA9-419D-B1C8-D72345096BC5}" type="presOf" srcId="{3FB07A13-520A-4E7D-A56C-B08940B6781C}" destId="{AA67B1C9-1ECF-425C-B365-A386589AC8E1}" srcOrd="0" destOrd="0" presId="urn:microsoft.com/office/officeart/2005/8/layout/radial6"/>
    <dgm:cxn modelId="{0CC5BA21-99DE-4859-9134-4A08E8B893A6}" type="presOf" srcId="{F699AEFD-F81F-46FB-A83E-91241BC18971}" destId="{4A0085C0-245C-4EF1-8E13-9840C47F9FF7}" srcOrd="0" destOrd="0" presId="urn:microsoft.com/office/officeart/2005/8/layout/radial6"/>
    <dgm:cxn modelId="{8C282016-722F-4BB1-80AB-D49F94A49CE5}" type="presOf" srcId="{E4E0CB11-0077-4515-BF7A-37BAAB6A2090}" destId="{DAD643F1-5934-4F4B-9B8C-E6D0463B9FEE}" srcOrd="0" destOrd="0" presId="urn:microsoft.com/office/officeart/2005/8/layout/radial6"/>
    <dgm:cxn modelId="{273C5536-5B43-46A6-8B21-AA8F93281982}" srcId="{E0772D6E-1CE1-426A-AAF2-D73F12F05736}" destId="{6127D4D0-126E-422F-A61B-369A7026BDA5}" srcOrd="3" destOrd="0" parTransId="{2586B488-999A-4BF5-894E-4E6BBC919859}" sibTransId="{8E421E0B-E8FB-4826-95DF-17F234E2AA9C}"/>
    <dgm:cxn modelId="{B9FE0D99-5B3F-4CC5-821A-C653E4770659}" srcId="{E0772D6E-1CE1-426A-AAF2-D73F12F05736}" destId="{B871A86F-6DD1-43E9-B8B2-184359F22E41}" srcOrd="1" destOrd="0" parTransId="{55F4FBA1-07C0-42F6-BA84-0DE1F2400E48}" sibTransId="{3FB07A13-520A-4E7D-A56C-B08940B6781C}"/>
    <dgm:cxn modelId="{23E3E1BA-0F87-43B7-B3D3-679554341678}" type="presOf" srcId="{B871A86F-6DD1-43E9-B8B2-184359F22E41}" destId="{B7197875-9841-43F1-ADC2-EAFA972E63E7}" srcOrd="0" destOrd="0" presId="urn:microsoft.com/office/officeart/2005/8/layout/radial6"/>
    <dgm:cxn modelId="{69BF77C9-A07E-45FC-9F2A-DE523855DAD9}" type="presOf" srcId="{2B1BE744-2C75-4442-9BD2-2385F1BB3074}" destId="{184D4770-ED3B-40E0-84C5-E4B6565EAB06}" srcOrd="0" destOrd="0" presId="urn:microsoft.com/office/officeart/2005/8/layout/radial6"/>
    <dgm:cxn modelId="{90361BB2-BF49-47D6-AFB8-D27449EBA5C1}" type="presOf" srcId="{833F1E7A-D74E-487F-ACB8-20EE461D6731}" destId="{DC115BF2-2402-4BB9-BBBD-1741A8F47AF6}" srcOrd="0" destOrd="0" presId="urn:microsoft.com/office/officeart/2005/8/layout/radial6"/>
    <dgm:cxn modelId="{F2AE7A0C-08A1-46B6-8D0B-DF9C1FC69C60}" srcId="{E0772D6E-1CE1-426A-AAF2-D73F12F05736}" destId="{833F1E7A-D74E-487F-ACB8-20EE461D6731}" srcOrd="2" destOrd="0" parTransId="{980F0D9D-331A-462B-BA99-C408EDDFE053}" sibTransId="{2B1BE744-2C75-4442-9BD2-2385F1BB3074}"/>
    <dgm:cxn modelId="{EA3D9C22-B920-4DDD-B61B-D8BA767ADA97}" type="presOf" srcId="{6127D4D0-126E-422F-A61B-369A7026BDA5}" destId="{885FD209-AAA8-486E-83C7-A1B1DF6170FD}" srcOrd="0" destOrd="0" presId="urn:microsoft.com/office/officeart/2005/8/layout/radial6"/>
    <dgm:cxn modelId="{DCF8AB7C-4C47-467F-B194-DA9436B7A6B1}" type="presParOf" srcId="{1EB6C50A-09B5-45CD-B276-621ECCBE38A4}" destId="{42B4DD67-5A25-47B0-BD97-67EAD5D80B34}" srcOrd="0" destOrd="0" presId="urn:microsoft.com/office/officeart/2005/8/layout/radial6"/>
    <dgm:cxn modelId="{5676AF74-16BF-4EB6-B71B-BF1F76112275}" type="presParOf" srcId="{1EB6C50A-09B5-45CD-B276-621ECCBE38A4}" destId="{DAD643F1-5934-4F4B-9B8C-E6D0463B9FEE}" srcOrd="1" destOrd="0" presId="urn:microsoft.com/office/officeart/2005/8/layout/radial6"/>
    <dgm:cxn modelId="{76D8F937-8282-4D3E-9F48-6A8297A71432}" type="presParOf" srcId="{1EB6C50A-09B5-45CD-B276-621ECCBE38A4}" destId="{7932BEC4-76A8-4D02-A4C6-3AF0634BC7DC}" srcOrd="2" destOrd="0" presId="urn:microsoft.com/office/officeart/2005/8/layout/radial6"/>
    <dgm:cxn modelId="{98384093-381D-4015-B362-5DD927742F89}" type="presParOf" srcId="{1EB6C50A-09B5-45CD-B276-621ECCBE38A4}" destId="{BBF980AD-D09D-4AD1-82AC-7EECEC3F6E65}" srcOrd="3" destOrd="0" presId="urn:microsoft.com/office/officeart/2005/8/layout/radial6"/>
    <dgm:cxn modelId="{C111CADF-1179-497D-A281-3FE2FC8600C8}" type="presParOf" srcId="{1EB6C50A-09B5-45CD-B276-621ECCBE38A4}" destId="{B7197875-9841-43F1-ADC2-EAFA972E63E7}" srcOrd="4" destOrd="0" presId="urn:microsoft.com/office/officeart/2005/8/layout/radial6"/>
    <dgm:cxn modelId="{F29629B1-5011-451B-9455-A6E9A84E47E2}" type="presParOf" srcId="{1EB6C50A-09B5-45CD-B276-621ECCBE38A4}" destId="{E59475A2-23F3-462E-827C-CA3D1C19AE06}" srcOrd="5" destOrd="0" presId="urn:microsoft.com/office/officeart/2005/8/layout/radial6"/>
    <dgm:cxn modelId="{F55D6AEC-1F2D-47C3-9BBB-DE96B64E1622}" type="presParOf" srcId="{1EB6C50A-09B5-45CD-B276-621ECCBE38A4}" destId="{AA67B1C9-1ECF-425C-B365-A386589AC8E1}" srcOrd="6" destOrd="0" presId="urn:microsoft.com/office/officeart/2005/8/layout/radial6"/>
    <dgm:cxn modelId="{3CF76B3B-EA40-4C86-B4D2-B4E64E541DCF}" type="presParOf" srcId="{1EB6C50A-09B5-45CD-B276-621ECCBE38A4}" destId="{DC115BF2-2402-4BB9-BBBD-1741A8F47AF6}" srcOrd="7" destOrd="0" presId="urn:microsoft.com/office/officeart/2005/8/layout/radial6"/>
    <dgm:cxn modelId="{AE7543BB-A94D-40CD-8C28-7A783D51BF49}" type="presParOf" srcId="{1EB6C50A-09B5-45CD-B276-621ECCBE38A4}" destId="{42453452-CBCB-4705-8D67-6A0396971B0A}" srcOrd="8" destOrd="0" presId="urn:microsoft.com/office/officeart/2005/8/layout/radial6"/>
    <dgm:cxn modelId="{2C89ABD1-C379-4FB2-A9D3-09EC65E2ECA4}" type="presParOf" srcId="{1EB6C50A-09B5-45CD-B276-621ECCBE38A4}" destId="{184D4770-ED3B-40E0-84C5-E4B6565EAB06}" srcOrd="9" destOrd="0" presId="urn:microsoft.com/office/officeart/2005/8/layout/radial6"/>
    <dgm:cxn modelId="{1B12EBCC-718D-485A-96E2-8ED5E1DB79C1}" type="presParOf" srcId="{1EB6C50A-09B5-45CD-B276-621ECCBE38A4}" destId="{885FD209-AAA8-486E-83C7-A1B1DF6170FD}" srcOrd="10" destOrd="0" presId="urn:microsoft.com/office/officeart/2005/8/layout/radial6"/>
    <dgm:cxn modelId="{0DC4E1D2-5813-4B59-8186-108AA7A02C4E}" type="presParOf" srcId="{1EB6C50A-09B5-45CD-B276-621ECCBE38A4}" destId="{F5BBF50A-C270-47A6-8AB9-2CE6BDF75578}" srcOrd="11" destOrd="0" presId="urn:microsoft.com/office/officeart/2005/8/layout/radial6"/>
    <dgm:cxn modelId="{B63DD759-706A-4ABF-82D1-C9F3C1DD9BB0}" type="presParOf" srcId="{1EB6C50A-09B5-45CD-B276-621ECCBE38A4}" destId="{40283911-CC51-4050-9197-92D22D4C1879}" srcOrd="12" destOrd="0" presId="urn:microsoft.com/office/officeart/2005/8/layout/radial6"/>
    <dgm:cxn modelId="{C2E036E0-5B12-411D-A936-6182DC07AC75}" type="presParOf" srcId="{1EB6C50A-09B5-45CD-B276-621ECCBE38A4}" destId="{4A0085C0-245C-4EF1-8E13-9840C47F9FF7}" srcOrd="13" destOrd="0" presId="urn:microsoft.com/office/officeart/2005/8/layout/radial6"/>
    <dgm:cxn modelId="{C059A81E-E21C-4795-954D-C56C43A55CD5}" type="presParOf" srcId="{1EB6C50A-09B5-45CD-B276-621ECCBE38A4}" destId="{23209CA0-8AAC-4A06-9104-49F3ED63356F}" srcOrd="14" destOrd="0" presId="urn:microsoft.com/office/officeart/2005/8/layout/radial6"/>
    <dgm:cxn modelId="{65F6C03D-2125-4699-BE7A-43B571EA76EE}" type="presParOf" srcId="{1EB6C50A-09B5-45CD-B276-621ECCBE38A4}" destId="{28C8F221-EDEE-489E-992C-32FBC7863DB6}"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02-Apr-19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02-Apr-19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02-Apr-19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02-Apr-19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02-Apr-19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1. Meaning:</a:t>
            </a:r>
          </a:p>
          <a:p>
            <a:pPr marL="514350" indent="-514350" algn="l" fontAlgn="base">
              <a:buFont typeface="Wingdings" pitchFamily="2" charset="2"/>
              <a:buChar char="Ø"/>
            </a:pPr>
            <a:r>
              <a:rPr lang="en-US" b="1" dirty="0" smtClean="0">
                <a:solidFill>
                  <a:schemeClr val="tx1"/>
                </a:solidFill>
              </a:rPr>
              <a:t>It means the sum total of all individuals, institutions and other forces that are outside the control of a business enterprise but that may affect its performance.</a:t>
            </a:r>
          </a:p>
          <a:p>
            <a:pPr marL="514350" indent="-514350" algn="l" fontAlgn="base">
              <a:buFont typeface="Wingdings" pitchFamily="2" charset="2"/>
              <a:buChar char="Ø"/>
            </a:pPr>
            <a:r>
              <a:rPr lang="en-US" b="1" dirty="0" smtClean="0">
                <a:solidFill>
                  <a:schemeClr val="tx1"/>
                </a:solidFill>
              </a:rPr>
              <a:t>It is the sum total of a number of specific forces and general forces.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Rajat</a:t>
            </a:r>
            <a:r>
              <a:rPr lang="en-US" b="1" dirty="0" smtClean="0">
                <a:solidFill>
                  <a:schemeClr val="tx1"/>
                </a:solidFill>
              </a:rPr>
              <a:t> is running a garment shop. Then local residents are specific force and government ban on plastic bags which </a:t>
            </a:r>
            <a:r>
              <a:rPr lang="en-US" b="1" dirty="0" err="1" smtClean="0">
                <a:solidFill>
                  <a:schemeClr val="tx1"/>
                </a:solidFill>
              </a:rPr>
              <a:t>Rajat</a:t>
            </a:r>
            <a:r>
              <a:rPr lang="en-US" b="1" dirty="0" smtClean="0">
                <a:solidFill>
                  <a:schemeClr val="tx1"/>
                </a:solidFill>
              </a:rPr>
              <a:t> uses is general force.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10000"/>
          </a:bodyPr>
          <a:lstStyle/>
          <a:p>
            <a:pPr marL="514350" indent="-514350" algn="l" fontAlgn="base"/>
            <a:r>
              <a:rPr lang="en-US" b="1" dirty="0" smtClean="0">
                <a:solidFill>
                  <a:srgbClr val="FF0000"/>
                </a:solidFill>
              </a:rPr>
              <a:t>3. Importance:</a:t>
            </a:r>
          </a:p>
          <a:p>
            <a:pPr marL="514350" indent="-514350" algn="l" fontAlgn="base"/>
            <a:r>
              <a:rPr lang="en-US" b="1" dirty="0" smtClean="0">
                <a:solidFill>
                  <a:schemeClr val="tx2">
                    <a:lumMod val="60000"/>
                    <a:lumOff val="40000"/>
                  </a:schemeClr>
                </a:solidFill>
              </a:rPr>
              <a:t>b. It helps the firm to identify threats and early warning signals:</a:t>
            </a:r>
          </a:p>
          <a:p>
            <a:pPr marL="514350" indent="-514350" algn="l" fontAlgn="base">
              <a:buFont typeface="Wingdings" pitchFamily="2" charset="2"/>
              <a:buChar char="Ø"/>
            </a:pPr>
            <a:r>
              <a:rPr lang="en-US" b="1" dirty="0" smtClean="0">
                <a:solidFill>
                  <a:schemeClr val="tx1"/>
                </a:solidFill>
              </a:rPr>
              <a:t>The knowledge of the approaching threats enables the business managers to face it in the best possible manner by deciding upon the best course of action in advance</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Maruti</a:t>
            </a:r>
            <a:r>
              <a:rPr lang="en-US" b="1" dirty="0" smtClean="0">
                <a:solidFill>
                  <a:schemeClr val="tx1"/>
                </a:solidFill>
              </a:rPr>
              <a:t> </a:t>
            </a:r>
            <a:r>
              <a:rPr lang="en-US" b="1" dirty="0" err="1" smtClean="0">
                <a:solidFill>
                  <a:schemeClr val="tx1"/>
                </a:solidFill>
              </a:rPr>
              <a:t>Udyog</a:t>
            </a:r>
            <a:r>
              <a:rPr lang="en-US" b="1" dirty="0" smtClean="0">
                <a:solidFill>
                  <a:schemeClr val="tx1"/>
                </a:solidFill>
              </a:rPr>
              <a:t> company got the information that more foreign car manufacturing companies are going to set up their business in India. They took this as threat and increased their production capacity.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r>
              <a:rPr lang="en-US" b="1" dirty="0" smtClean="0">
                <a:solidFill>
                  <a:srgbClr val="FF0000"/>
                </a:solidFill>
              </a:rPr>
              <a:t>3. Importance:</a:t>
            </a:r>
          </a:p>
          <a:p>
            <a:pPr marL="514350" indent="-514350" algn="l" fontAlgn="base"/>
            <a:r>
              <a:rPr lang="en-US" b="1" dirty="0" smtClean="0">
                <a:solidFill>
                  <a:schemeClr val="tx2">
                    <a:lumMod val="60000"/>
                    <a:lumOff val="40000"/>
                  </a:schemeClr>
                </a:solidFill>
              </a:rPr>
              <a:t>c. It helps in coping with rapid changes:</a:t>
            </a:r>
          </a:p>
          <a:p>
            <a:pPr marL="514350" indent="-514350" algn="l" fontAlgn="base">
              <a:buFont typeface="Wingdings" pitchFamily="2" charset="2"/>
              <a:buChar char="Ø"/>
            </a:pPr>
            <a:r>
              <a:rPr lang="en-US" b="1" dirty="0" smtClean="0">
                <a:solidFill>
                  <a:schemeClr val="tx1"/>
                </a:solidFill>
              </a:rPr>
              <a:t>The present day business environment is marked by constant changes in various areas like customers are more demanding, frequent changes in technology, </a:t>
            </a:r>
            <a:r>
              <a:rPr lang="en-US" b="1" dirty="0" err="1" smtClean="0">
                <a:solidFill>
                  <a:schemeClr val="tx1"/>
                </a:solidFill>
              </a:rPr>
              <a:t>globalisation</a:t>
            </a:r>
            <a:r>
              <a:rPr lang="en-US" b="1" dirty="0" smtClean="0">
                <a:solidFill>
                  <a:schemeClr val="tx1"/>
                </a:solidFill>
              </a:rPr>
              <a:t> of the world economy. </a:t>
            </a:r>
          </a:p>
          <a:p>
            <a:pPr marL="514350" indent="-514350" algn="l" fontAlgn="base">
              <a:buFont typeface="Wingdings" pitchFamily="2" charset="2"/>
              <a:buChar char="Ø"/>
            </a:pPr>
            <a:r>
              <a:rPr lang="en-US" b="1" dirty="0" smtClean="0">
                <a:solidFill>
                  <a:schemeClr val="tx1"/>
                </a:solidFill>
              </a:rPr>
              <a:t>Businessman make changes in their internal environment to match the external environment.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10000"/>
          </a:bodyPr>
          <a:lstStyle/>
          <a:p>
            <a:pPr marL="514350" indent="-514350" algn="l" fontAlgn="base"/>
            <a:r>
              <a:rPr lang="en-US" b="1" dirty="0" smtClean="0">
                <a:solidFill>
                  <a:srgbClr val="FF0000"/>
                </a:solidFill>
              </a:rPr>
              <a:t>3. Importance:</a:t>
            </a:r>
          </a:p>
          <a:p>
            <a:pPr marL="514350" indent="-514350" algn="l" fontAlgn="base"/>
            <a:r>
              <a:rPr lang="en-US" b="1" dirty="0" smtClean="0">
                <a:solidFill>
                  <a:schemeClr val="tx2">
                    <a:lumMod val="60000"/>
                    <a:lumOff val="40000"/>
                  </a:schemeClr>
                </a:solidFill>
              </a:rPr>
              <a:t>d. It helps in assisting in planning and policy formulation:</a:t>
            </a:r>
          </a:p>
          <a:p>
            <a:pPr marL="514350" indent="-514350" algn="l" fontAlgn="base">
              <a:buFont typeface="Wingdings" pitchFamily="2" charset="2"/>
              <a:buChar char="Ø"/>
            </a:pPr>
            <a:r>
              <a:rPr lang="en-US" b="1" dirty="0" smtClean="0">
                <a:solidFill>
                  <a:schemeClr val="tx1"/>
                </a:solidFill>
              </a:rPr>
              <a:t>Internal plans and policies are formulated based on the changing environment factors. </a:t>
            </a:r>
          </a:p>
          <a:p>
            <a:pPr marL="514350" indent="-514350" algn="l" fontAlgn="base">
              <a:buFont typeface="Wingdings" pitchFamily="2" charset="2"/>
              <a:buChar char="Ø"/>
            </a:pPr>
            <a:r>
              <a:rPr lang="en-US" b="1" dirty="0" smtClean="0">
                <a:solidFill>
                  <a:schemeClr val="tx1"/>
                </a:solidFill>
              </a:rPr>
              <a:t>Scanning of environmental factors helps in finding out the opportunities of business and strategies can be made to grab these opportunities.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on scanning the Indian business environment , businessmen have found that there are growing opportunities in tourism industry. This has resulted in the growth of various hotels in India.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r>
              <a:rPr lang="en-US" b="1" dirty="0" smtClean="0">
                <a:solidFill>
                  <a:srgbClr val="FF0000"/>
                </a:solidFill>
              </a:rPr>
              <a:t>3. Importance:</a:t>
            </a:r>
          </a:p>
          <a:p>
            <a:pPr marL="514350" indent="-514350" algn="l" fontAlgn="base"/>
            <a:r>
              <a:rPr lang="en-US" b="1" dirty="0" smtClean="0">
                <a:solidFill>
                  <a:schemeClr val="tx2">
                    <a:lumMod val="60000"/>
                    <a:lumOff val="40000"/>
                  </a:schemeClr>
                </a:solidFill>
              </a:rPr>
              <a:t>e. It helps in improving performance:</a:t>
            </a:r>
          </a:p>
          <a:p>
            <a:pPr marL="514350" indent="-514350" algn="l" fontAlgn="base">
              <a:buFont typeface="Wingdings" pitchFamily="2" charset="2"/>
              <a:buChar char="Ø"/>
            </a:pPr>
            <a:r>
              <a:rPr lang="en-US" b="1" dirty="0" smtClean="0">
                <a:solidFill>
                  <a:schemeClr val="tx1"/>
                </a:solidFill>
              </a:rPr>
              <a:t>Businessman makes effort to study and </a:t>
            </a:r>
            <a:r>
              <a:rPr lang="en-US" b="1" dirty="0" err="1" smtClean="0">
                <a:solidFill>
                  <a:schemeClr val="tx1"/>
                </a:solidFill>
              </a:rPr>
              <a:t>analyse</a:t>
            </a:r>
            <a:r>
              <a:rPr lang="en-US" b="1" dirty="0" smtClean="0">
                <a:solidFill>
                  <a:schemeClr val="tx1"/>
                </a:solidFill>
              </a:rPr>
              <a:t> its environment all the time, initiate the necessary changes in its functioning by adopting the best business practices. </a:t>
            </a:r>
          </a:p>
          <a:p>
            <a:pPr marL="514350" indent="-514350" algn="l" fontAlgn="base">
              <a:buFont typeface="Wingdings" pitchFamily="2" charset="2"/>
              <a:buChar char="Ø"/>
            </a:pPr>
            <a:r>
              <a:rPr lang="en-US" b="1" dirty="0" smtClean="0">
                <a:solidFill>
                  <a:schemeClr val="tx1"/>
                </a:solidFill>
              </a:rPr>
              <a:t>This will not only improve its present performance but also envision success of the org. in the long run.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Importance:</a:t>
            </a:r>
          </a:p>
          <a:p>
            <a:pPr marL="514350" indent="-514350" algn="l" fontAlgn="base"/>
            <a:r>
              <a:rPr lang="en-US" dirty="0" smtClean="0"/>
              <a:t/>
            </a:r>
            <a:br>
              <a:rPr lang="en-US" dirty="0" smtClean="0"/>
            </a:br>
            <a:endParaRPr lang="en-US" b="1" dirty="0">
              <a:solidFill>
                <a:schemeClr val="tx1"/>
              </a:solidFill>
            </a:endParaRPr>
          </a:p>
        </p:txBody>
      </p:sp>
      <p:graphicFrame>
        <p:nvGraphicFramePr>
          <p:cNvPr id="7" name="Diagram 6"/>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a:t>
            </a:r>
            <a:r>
              <a:rPr lang="en-US" b="1" dirty="0" smtClean="0">
                <a:solidFill>
                  <a:srgbClr val="FF0000"/>
                </a:solidFill>
              </a:rPr>
              <a:t>Dimensions:</a:t>
            </a:r>
            <a:endParaRPr lang="en-US" b="1" dirty="0" smtClean="0">
              <a:solidFill>
                <a:srgbClr val="FF0000"/>
              </a:solidFill>
            </a:endParaRPr>
          </a:p>
          <a:p>
            <a:pPr marL="514350" indent="-514350" algn="l" fontAlgn="base"/>
            <a:r>
              <a:rPr lang="en-US" b="1" dirty="0" smtClean="0">
                <a:solidFill>
                  <a:schemeClr val="tx2">
                    <a:lumMod val="60000"/>
                    <a:lumOff val="40000"/>
                  </a:schemeClr>
                </a:solidFill>
              </a:rPr>
              <a:t>Meaning: It refers to all the forces which lie outside the business but have capacity to influence its working in many ways. </a:t>
            </a:r>
            <a:endParaRPr lang="en-US" b="1" dirty="0" smtClean="0">
              <a:solidFill>
                <a:schemeClr val="tx2">
                  <a:lumMod val="60000"/>
                  <a:lumOff val="40000"/>
                </a:schemeClr>
              </a:solidFill>
            </a:endParaRPr>
          </a:p>
          <a:p>
            <a:pPr marL="514350" indent="-514350" algn="l" fontAlgn="base"/>
            <a:r>
              <a:rPr lang="en-US" dirty="0" smtClean="0"/>
              <a:t/>
            </a:r>
            <a:br>
              <a:rPr lang="en-US" dirty="0" smtClean="0"/>
            </a:br>
            <a:endParaRPr lang="en-US" b="1" dirty="0">
              <a:solidFill>
                <a:schemeClr val="tx1"/>
              </a:solidFill>
            </a:endParaRPr>
          </a:p>
        </p:txBody>
      </p:sp>
      <p:graphicFrame>
        <p:nvGraphicFramePr>
          <p:cNvPr id="5" name="Diagram 4"/>
          <p:cNvGraphicFramePr/>
          <p:nvPr/>
        </p:nvGraphicFramePr>
        <p:xfrm>
          <a:off x="609600" y="3276600"/>
          <a:ext cx="7239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a:t>
            </a:r>
            <a:r>
              <a:rPr lang="en-US" b="1" dirty="0" smtClean="0">
                <a:solidFill>
                  <a:srgbClr val="FF0000"/>
                </a:solidFill>
              </a:rPr>
              <a:t>Dimensions:</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graphicFrame>
        <p:nvGraphicFramePr>
          <p:cNvPr id="6" name="Table 5"/>
          <p:cNvGraphicFramePr>
            <a:graphicFrameLocks noGrp="1"/>
          </p:cNvGraphicFramePr>
          <p:nvPr/>
        </p:nvGraphicFramePr>
        <p:xfrm>
          <a:off x="228600" y="2133600"/>
          <a:ext cx="8686800" cy="402844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en-US" dirty="0" smtClean="0"/>
                        <a:t>Economic Environment</a:t>
                      </a:r>
                      <a:endParaRPr lang="en-US" dirty="0"/>
                    </a:p>
                  </a:txBody>
                  <a:tcPr/>
                </a:tc>
                <a:tc>
                  <a:txBody>
                    <a:bodyPr/>
                    <a:lstStyle/>
                    <a:p>
                      <a:r>
                        <a:rPr lang="en-US" dirty="0" smtClean="0"/>
                        <a:t>Social Environment</a:t>
                      </a:r>
                      <a:endParaRPr lang="en-US" dirty="0"/>
                    </a:p>
                  </a:txBody>
                  <a:tcPr/>
                </a:tc>
                <a:tc>
                  <a:txBody>
                    <a:bodyPr/>
                    <a:lstStyle/>
                    <a:p>
                      <a:r>
                        <a:rPr lang="en-US" dirty="0" smtClean="0"/>
                        <a:t>Political Environment</a:t>
                      </a:r>
                      <a:endParaRPr lang="en-US" dirty="0"/>
                    </a:p>
                  </a:txBody>
                  <a:tcPr/>
                </a:tc>
                <a:tc>
                  <a:txBody>
                    <a:bodyPr/>
                    <a:lstStyle/>
                    <a:p>
                      <a:r>
                        <a:rPr lang="en-US" dirty="0" smtClean="0"/>
                        <a:t>Legal Environment</a:t>
                      </a:r>
                      <a:endParaRPr lang="en-US" dirty="0"/>
                    </a:p>
                  </a:txBody>
                  <a:tcPr/>
                </a:tc>
                <a:tc>
                  <a:txBody>
                    <a:bodyPr/>
                    <a:lstStyle/>
                    <a:p>
                      <a:r>
                        <a:rPr lang="en-US" dirty="0" smtClean="0"/>
                        <a:t>Technological Environments</a:t>
                      </a:r>
                      <a:endParaRPr lang="en-US" dirty="0"/>
                    </a:p>
                  </a:txBody>
                  <a:tcPr/>
                </a:tc>
              </a:tr>
              <a:tr h="370840">
                <a:tc>
                  <a:txBody>
                    <a:bodyPr/>
                    <a:lstStyle/>
                    <a:p>
                      <a:r>
                        <a:rPr lang="en-US" dirty="0" smtClean="0"/>
                        <a:t>Structure of Economy-capitalist, social, mixed</a:t>
                      </a:r>
                      <a:endParaRPr lang="en-US" dirty="0"/>
                    </a:p>
                  </a:txBody>
                  <a:tcPr/>
                </a:tc>
                <a:tc>
                  <a:txBody>
                    <a:bodyPr/>
                    <a:lstStyle/>
                    <a:p>
                      <a:r>
                        <a:rPr lang="en-US" dirty="0" smtClean="0"/>
                        <a:t>Customs and traditions</a:t>
                      </a:r>
                      <a:endParaRPr lang="en-US" dirty="0"/>
                    </a:p>
                  </a:txBody>
                  <a:tcPr/>
                </a:tc>
                <a:tc>
                  <a:txBody>
                    <a:bodyPr/>
                    <a:lstStyle/>
                    <a:p>
                      <a:r>
                        <a:rPr lang="en-US" dirty="0" smtClean="0"/>
                        <a:t>Constitutions of the country</a:t>
                      </a:r>
                      <a:endParaRPr lang="en-US" dirty="0"/>
                    </a:p>
                  </a:txBody>
                  <a:tcPr/>
                </a:tc>
                <a:tc>
                  <a:txBody>
                    <a:bodyPr/>
                    <a:lstStyle/>
                    <a:p>
                      <a:r>
                        <a:rPr lang="en-US" dirty="0" smtClean="0"/>
                        <a:t>Legislations</a:t>
                      </a:r>
                      <a:endParaRPr lang="en-US" dirty="0"/>
                    </a:p>
                  </a:txBody>
                  <a:tcPr/>
                </a:tc>
                <a:tc>
                  <a:txBody>
                    <a:bodyPr/>
                    <a:lstStyle/>
                    <a:p>
                      <a:r>
                        <a:rPr lang="en-US" dirty="0" smtClean="0"/>
                        <a:t>Level of scientific improvements and innovations in methods of production</a:t>
                      </a:r>
                      <a:endParaRPr lang="en-US" dirty="0"/>
                    </a:p>
                  </a:txBody>
                  <a:tcPr/>
                </a:tc>
              </a:tr>
              <a:tr h="370840">
                <a:tc>
                  <a:txBody>
                    <a:bodyPr/>
                    <a:lstStyle/>
                    <a:p>
                      <a:r>
                        <a:rPr lang="en-US" dirty="0" smtClean="0"/>
                        <a:t>Economic Development</a:t>
                      </a:r>
                      <a:endParaRPr lang="en-US" dirty="0"/>
                    </a:p>
                  </a:txBody>
                  <a:tcPr/>
                </a:tc>
                <a:tc>
                  <a:txBody>
                    <a:bodyPr/>
                    <a:lstStyle/>
                    <a:p>
                      <a:r>
                        <a:rPr lang="en-US" dirty="0" smtClean="0"/>
                        <a:t>Values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GDP and per capita income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Interest rates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a:t>
            </a:r>
            <a:r>
              <a:rPr lang="en-US" b="1" dirty="0" smtClean="0">
                <a:solidFill>
                  <a:srgbClr val="FF0000"/>
                </a:solidFill>
              </a:rPr>
              <a:t>Dimensions:</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graphicFrame>
        <p:nvGraphicFramePr>
          <p:cNvPr id="6" name="Table 5"/>
          <p:cNvGraphicFramePr>
            <a:graphicFrameLocks noGrp="1"/>
          </p:cNvGraphicFramePr>
          <p:nvPr/>
        </p:nvGraphicFramePr>
        <p:xfrm>
          <a:off x="228600" y="1752600"/>
          <a:ext cx="8686800" cy="484632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en-US" dirty="0" smtClean="0"/>
                        <a:t>Economic Environment</a:t>
                      </a:r>
                      <a:endParaRPr lang="en-US" dirty="0"/>
                    </a:p>
                  </a:txBody>
                  <a:tcPr/>
                </a:tc>
                <a:tc>
                  <a:txBody>
                    <a:bodyPr/>
                    <a:lstStyle/>
                    <a:p>
                      <a:r>
                        <a:rPr lang="en-US" dirty="0" smtClean="0"/>
                        <a:t>Social Environment</a:t>
                      </a:r>
                      <a:endParaRPr lang="en-US" dirty="0"/>
                    </a:p>
                  </a:txBody>
                  <a:tcPr/>
                </a:tc>
                <a:tc>
                  <a:txBody>
                    <a:bodyPr/>
                    <a:lstStyle/>
                    <a:p>
                      <a:r>
                        <a:rPr lang="en-US" dirty="0" smtClean="0"/>
                        <a:t>Political Environment</a:t>
                      </a:r>
                      <a:endParaRPr lang="en-US" dirty="0"/>
                    </a:p>
                  </a:txBody>
                  <a:tcPr/>
                </a:tc>
                <a:tc>
                  <a:txBody>
                    <a:bodyPr/>
                    <a:lstStyle/>
                    <a:p>
                      <a:r>
                        <a:rPr lang="en-US" dirty="0" smtClean="0"/>
                        <a:t>Legal Environment</a:t>
                      </a:r>
                      <a:endParaRPr lang="en-US" dirty="0"/>
                    </a:p>
                  </a:txBody>
                  <a:tcPr/>
                </a:tc>
                <a:tc>
                  <a:txBody>
                    <a:bodyPr/>
                    <a:lstStyle/>
                    <a:p>
                      <a:r>
                        <a:rPr lang="en-US" dirty="0" smtClean="0"/>
                        <a:t>Technological Environments</a:t>
                      </a:r>
                      <a:endParaRPr lang="en-US" dirty="0"/>
                    </a:p>
                  </a:txBody>
                  <a:tcPr/>
                </a:tc>
              </a:tr>
              <a:tr h="370840">
                <a:tc>
                  <a:txBody>
                    <a:bodyPr/>
                    <a:lstStyle/>
                    <a:p>
                      <a:r>
                        <a:rPr lang="en-US" dirty="0" smtClean="0"/>
                        <a:t>Inflation rates</a:t>
                      </a:r>
                      <a:endParaRPr lang="en-US" dirty="0"/>
                    </a:p>
                  </a:txBody>
                  <a:tcPr/>
                </a:tc>
                <a:tc>
                  <a:txBody>
                    <a:bodyPr/>
                    <a:lstStyle/>
                    <a:p>
                      <a:r>
                        <a:rPr lang="en-US" dirty="0" smtClean="0"/>
                        <a:t>Social trends</a:t>
                      </a:r>
                      <a:endParaRPr lang="en-US" dirty="0"/>
                    </a:p>
                  </a:txBody>
                  <a:tcPr/>
                </a:tc>
                <a:tc>
                  <a:txBody>
                    <a:bodyPr/>
                    <a:lstStyle/>
                    <a:p>
                      <a:r>
                        <a:rPr lang="en-US" dirty="0" smtClean="0"/>
                        <a:t>Political</a:t>
                      </a:r>
                      <a:r>
                        <a:rPr lang="en-US" baseline="0" dirty="0" smtClean="0"/>
                        <a:t> stability and peace</a:t>
                      </a:r>
                      <a:endParaRPr lang="en-US" dirty="0"/>
                    </a:p>
                  </a:txBody>
                  <a:tcPr/>
                </a:tc>
                <a:tc>
                  <a:txBody>
                    <a:bodyPr/>
                    <a:lstStyle/>
                    <a:p>
                      <a:r>
                        <a:rPr lang="en-US" dirty="0" smtClean="0"/>
                        <a:t>Administrative orders</a:t>
                      </a:r>
                      <a:endParaRPr lang="en-US" dirty="0"/>
                    </a:p>
                  </a:txBody>
                  <a:tcPr/>
                </a:tc>
                <a:tc>
                  <a:txBody>
                    <a:bodyPr/>
                    <a:lstStyle/>
                    <a:p>
                      <a:endParaRPr lang="en-US" dirty="0"/>
                    </a:p>
                  </a:txBody>
                  <a:tcPr/>
                </a:tc>
              </a:tr>
              <a:tr h="370840">
                <a:tc>
                  <a:txBody>
                    <a:bodyPr/>
                    <a:lstStyle/>
                    <a:p>
                      <a:r>
                        <a:rPr lang="en-US" dirty="0" smtClean="0"/>
                        <a:t>Rates of saving and investment</a:t>
                      </a:r>
                      <a:endParaRPr lang="en-US" dirty="0"/>
                    </a:p>
                  </a:txBody>
                  <a:tcPr/>
                </a:tc>
                <a:tc>
                  <a:txBody>
                    <a:bodyPr/>
                    <a:lstStyle/>
                    <a:p>
                      <a:r>
                        <a:rPr lang="en-US" dirty="0" smtClean="0"/>
                        <a:t>Society’s expectations from business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Volume of imports and exports</a:t>
                      </a:r>
                      <a:endParaRPr lang="en-US" dirty="0"/>
                    </a:p>
                  </a:txBody>
                  <a:tcPr/>
                </a:tc>
                <a:tc>
                  <a:txBody>
                    <a:bodyPr/>
                    <a:lstStyle/>
                    <a:p>
                      <a:r>
                        <a:rPr lang="en-US" dirty="0" smtClean="0"/>
                        <a:t>Population shifts</a:t>
                      </a:r>
                      <a:endParaRPr lang="en-US" dirty="0"/>
                    </a:p>
                  </a:txBody>
                  <a:tcPr/>
                </a:tc>
                <a:tc>
                  <a:txBody>
                    <a:bodyPr/>
                    <a:lstStyle/>
                    <a:p>
                      <a:r>
                        <a:rPr lang="en-US" dirty="0" smtClean="0"/>
                        <a:t>Government policy towards business and industry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Balance of payments &amp;</a:t>
                      </a:r>
                      <a:r>
                        <a:rPr lang="en-US" baseline="0" dirty="0" smtClean="0"/>
                        <a:t> </a:t>
                      </a:r>
                      <a:r>
                        <a:rPr lang="en-US" dirty="0" smtClean="0"/>
                        <a:t>changes in foreign exchange </a:t>
                      </a:r>
                      <a:r>
                        <a:rPr lang="en-US" dirty="0" err="1" smtClean="0"/>
                        <a:t>reserv</a:t>
                      </a:r>
                      <a:r>
                        <a:rPr lang="en-US" dirty="0" smtClean="0"/>
                        <a:t> </a:t>
                      </a:r>
                      <a:endParaRPr lang="en-US" dirty="0"/>
                    </a:p>
                  </a:txBody>
                  <a:tcPr/>
                </a:tc>
                <a:tc>
                  <a:txBody>
                    <a:bodyPr/>
                    <a:lstStyle/>
                    <a:p>
                      <a:r>
                        <a:rPr lang="en-US" dirty="0" smtClean="0"/>
                        <a:t>Age</a:t>
                      </a:r>
                      <a:r>
                        <a:rPr lang="en-US" baseline="0" dirty="0" smtClean="0"/>
                        <a:t> composition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a:t>
            </a:r>
            <a:r>
              <a:rPr lang="en-US" b="1" dirty="0" smtClean="0">
                <a:solidFill>
                  <a:srgbClr val="FF0000"/>
                </a:solidFill>
              </a:rPr>
              <a:t>Dimensions:</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graphicFrame>
        <p:nvGraphicFramePr>
          <p:cNvPr id="6" name="Table 5"/>
          <p:cNvGraphicFramePr>
            <a:graphicFrameLocks noGrp="1"/>
          </p:cNvGraphicFramePr>
          <p:nvPr/>
        </p:nvGraphicFramePr>
        <p:xfrm>
          <a:off x="228600" y="1752600"/>
          <a:ext cx="8686800" cy="430276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en-US" dirty="0" smtClean="0"/>
                        <a:t>Economic Environment</a:t>
                      </a:r>
                      <a:endParaRPr lang="en-US" dirty="0"/>
                    </a:p>
                  </a:txBody>
                  <a:tcPr/>
                </a:tc>
                <a:tc>
                  <a:txBody>
                    <a:bodyPr/>
                    <a:lstStyle/>
                    <a:p>
                      <a:r>
                        <a:rPr lang="en-US" dirty="0" smtClean="0"/>
                        <a:t>Social Environment</a:t>
                      </a:r>
                      <a:endParaRPr lang="en-US" dirty="0"/>
                    </a:p>
                  </a:txBody>
                  <a:tcPr/>
                </a:tc>
                <a:tc>
                  <a:txBody>
                    <a:bodyPr/>
                    <a:lstStyle/>
                    <a:p>
                      <a:r>
                        <a:rPr lang="en-US" dirty="0" smtClean="0"/>
                        <a:t>Political Environment</a:t>
                      </a:r>
                      <a:endParaRPr lang="en-US" dirty="0"/>
                    </a:p>
                  </a:txBody>
                  <a:tcPr/>
                </a:tc>
                <a:tc>
                  <a:txBody>
                    <a:bodyPr/>
                    <a:lstStyle/>
                    <a:p>
                      <a:r>
                        <a:rPr lang="en-US" dirty="0" smtClean="0"/>
                        <a:t>Legal Environment</a:t>
                      </a:r>
                      <a:endParaRPr lang="en-US" dirty="0"/>
                    </a:p>
                  </a:txBody>
                  <a:tcPr/>
                </a:tc>
                <a:tc>
                  <a:txBody>
                    <a:bodyPr/>
                    <a:lstStyle/>
                    <a:p>
                      <a:r>
                        <a:rPr lang="en-US" dirty="0" smtClean="0"/>
                        <a:t>Technological Environments</a:t>
                      </a:r>
                      <a:endParaRPr lang="en-US" dirty="0"/>
                    </a:p>
                  </a:txBody>
                  <a:tcPr/>
                </a:tc>
              </a:tr>
              <a:tr h="370840">
                <a:tc>
                  <a:txBody>
                    <a:bodyPr/>
                    <a:lstStyle/>
                    <a:p>
                      <a:r>
                        <a:rPr lang="en-US" dirty="0" smtClean="0"/>
                        <a:t>Agricultural and industrial</a:t>
                      </a:r>
                      <a:r>
                        <a:rPr lang="en-US" baseline="0" dirty="0" smtClean="0"/>
                        <a:t> production trends</a:t>
                      </a:r>
                      <a:endParaRPr lang="en-US" dirty="0"/>
                    </a:p>
                  </a:txBody>
                  <a:tcPr/>
                </a:tc>
                <a:tc>
                  <a:txBody>
                    <a:bodyPr/>
                    <a:lstStyle/>
                    <a:p>
                      <a:r>
                        <a:rPr lang="en-US" dirty="0" smtClean="0"/>
                        <a:t>Birth rate and death rate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Expansion of infrastructural facilities like communication</a:t>
                      </a:r>
                      <a:endParaRPr lang="en-US" dirty="0"/>
                    </a:p>
                  </a:txBody>
                  <a:tcPr/>
                </a:tc>
                <a:tc>
                  <a:txBody>
                    <a:bodyPr/>
                    <a:lstStyle/>
                    <a:p>
                      <a:endParaRPr lang="en-US" dirty="0"/>
                    </a:p>
                  </a:txBody>
                  <a:tcPr/>
                </a:tc>
                <a:tc>
                  <a:txBody>
                    <a:bodyPr/>
                    <a:lstStyle/>
                    <a:p>
                      <a:r>
                        <a:rPr lang="en-US" dirty="0" smtClean="0"/>
                        <a:t>Ideologies and values of major political parties</a:t>
                      </a:r>
                      <a:endParaRPr lang="en-US" dirty="0"/>
                    </a:p>
                  </a:txBody>
                  <a:tcPr/>
                </a:tc>
                <a:tc>
                  <a:txBody>
                    <a:bodyPr/>
                    <a:lstStyle/>
                    <a:p>
                      <a:r>
                        <a:rPr lang="en-US" dirty="0" smtClean="0"/>
                        <a:t>Court </a:t>
                      </a:r>
                      <a:r>
                        <a:rPr lang="en-US" dirty="0" err="1" smtClean="0"/>
                        <a:t>judgements</a:t>
                      </a:r>
                      <a:endParaRPr lang="en-US" dirty="0"/>
                    </a:p>
                  </a:txBody>
                  <a:tcPr/>
                </a:tc>
                <a:tc>
                  <a:txBody>
                    <a:bodyPr/>
                    <a:lstStyle/>
                    <a:p>
                      <a:endParaRPr lang="en-US" dirty="0"/>
                    </a:p>
                  </a:txBody>
                  <a:tcPr/>
                </a:tc>
              </a:tr>
              <a:tr h="370840">
                <a:tc>
                  <a:txBody>
                    <a:bodyPr/>
                    <a:lstStyle/>
                    <a:p>
                      <a:r>
                        <a:rPr lang="en-US" dirty="0" smtClean="0"/>
                        <a:t>Money supply in the economy</a:t>
                      </a:r>
                      <a:endParaRPr lang="en-US" dirty="0"/>
                    </a:p>
                  </a:txBody>
                  <a:tcPr/>
                </a:tc>
                <a:tc>
                  <a:txBody>
                    <a:bodyPr/>
                    <a:lstStyle/>
                    <a:p>
                      <a:r>
                        <a:rPr lang="en-US" dirty="0" smtClean="0"/>
                        <a:t>Education system and level of literacy</a:t>
                      </a:r>
                      <a:endParaRPr lang="en-US" dirty="0"/>
                    </a:p>
                  </a:txBody>
                  <a:tcPr/>
                </a:tc>
                <a:tc>
                  <a:txBody>
                    <a:bodyPr/>
                    <a:lstStyle/>
                    <a:p>
                      <a:r>
                        <a:rPr lang="en-US" dirty="0" smtClean="0"/>
                        <a:t>Relationship with other countries</a:t>
                      </a:r>
                      <a:endParaRPr lang="en-US" dirty="0"/>
                    </a:p>
                  </a:txBody>
                  <a:tcPr/>
                </a:tc>
                <a:tc>
                  <a:txBody>
                    <a:bodyPr/>
                    <a:lstStyle/>
                    <a:p>
                      <a:endParaRPr lang="en-US" dirty="0"/>
                    </a:p>
                  </a:txBody>
                  <a:tcPr/>
                </a:tc>
                <a:tc>
                  <a:txBody>
                    <a:bodyPr/>
                    <a:lstStyle/>
                    <a:p>
                      <a:r>
                        <a:rPr lang="en-US" dirty="0" smtClean="0"/>
                        <a:t>Methods</a:t>
                      </a:r>
                      <a:r>
                        <a:rPr lang="en-US" baseline="0" dirty="0" smtClean="0"/>
                        <a:t> and techniques of doing a biz.</a:t>
                      </a:r>
                      <a:endParaRPr lang="en-US" dirty="0"/>
                    </a:p>
                  </a:txBody>
                  <a:tcPr/>
                </a:tc>
              </a:tr>
              <a:tr h="370840">
                <a:tc>
                  <a:txBody>
                    <a:bodyPr/>
                    <a:lstStyle/>
                    <a:p>
                      <a:r>
                        <a:rPr lang="en-US" dirty="0" smtClean="0"/>
                        <a:t>Stock Market</a:t>
                      </a:r>
                      <a:endParaRPr lang="en-US" dirty="0"/>
                    </a:p>
                  </a:txBody>
                  <a:tcPr/>
                </a:tc>
                <a:tc>
                  <a:txBody>
                    <a:bodyPr/>
                    <a:lstStyle/>
                    <a:p>
                      <a:r>
                        <a:rPr lang="en-US" dirty="0" smtClean="0"/>
                        <a:t>Career attitudes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r>
              <a:rPr lang="en-US" b="1" dirty="0" smtClean="0">
                <a:solidFill>
                  <a:srgbClr val="FF0000"/>
                </a:solidFill>
              </a:rPr>
              <a:t>3. </a:t>
            </a:r>
            <a:r>
              <a:rPr lang="en-US" b="1" dirty="0" smtClean="0">
                <a:solidFill>
                  <a:srgbClr val="FF0000"/>
                </a:solidFill>
              </a:rPr>
              <a:t>Dimensions of Business Environment Examples:</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graphicFrame>
        <p:nvGraphicFramePr>
          <p:cNvPr id="6" name="Table 5"/>
          <p:cNvGraphicFramePr>
            <a:graphicFrameLocks noGrp="1"/>
          </p:cNvGraphicFramePr>
          <p:nvPr/>
        </p:nvGraphicFramePr>
        <p:xfrm>
          <a:off x="228600" y="1752600"/>
          <a:ext cx="8686800" cy="576072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en-US" dirty="0" smtClean="0"/>
                        <a:t>Economic Environment</a:t>
                      </a:r>
                      <a:endParaRPr lang="en-US" dirty="0"/>
                    </a:p>
                  </a:txBody>
                  <a:tcPr/>
                </a:tc>
                <a:tc>
                  <a:txBody>
                    <a:bodyPr/>
                    <a:lstStyle/>
                    <a:p>
                      <a:r>
                        <a:rPr lang="en-US" dirty="0" smtClean="0"/>
                        <a:t>Social Environment</a:t>
                      </a:r>
                      <a:endParaRPr lang="en-US" dirty="0"/>
                    </a:p>
                  </a:txBody>
                  <a:tcPr/>
                </a:tc>
                <a:tc>
                  <a:txBody>
                    <a:bodyPr/>
                    <a:lstStyle/>
                    <a:p>
                      <a:r>
                        <a:rPr lang="en-US" dirty="0" smtClean="0"/>
                        <a:t>Political Environment</a:t>
                      </a:r>
                      <a:endParaRPr lang="en-US" dirty="0"/>
                    </a:p>
                  </a:txBody>
                  <a:tcPr/>
                </a:tc>
                <a:tc>
                  <a:txBody>
                    <a:bodyPr/>
                    <a:lstStyle/>
                    <a:p>
                      <a:r>
                        <a:rPr lang="en-US" dirty="0" smtClean="0"/>
                        <a:t>Legal Environment</a:t>
                      </a:r>
                      <a:endParaRPr lang="en-US" dirty="0"/>
                    </a:p>
                  </a:txBody>
                  <a:tcPr/>
                </a:tc>
                <a:tc>
                  <a:txBody>
                    <a:bodyPr/>
                    <a:lstStyle/>
                    <a:p>
                      <a:r>
                        <a:rPr lang="en-US" dirty="0" smtClean="0"/>
                        <a:t>Technological Environments</a:t>
                      </a:r>
                      <a:endParaRPr lang="en-US" dirty="0"/>
                    </a:p>
                  </a:txBody>
                  <a:tcPr/>
                </a:tc>
              </a:tr>
              <a:tr h="370840">
                <a:tc>
                  <a:txBody>
                    <a:bodyPr/>
                    <a:lstStyle/>
                    <a:p>
                      <a:r>
                        <a:rPr lang="en-US" dirty="0" smtClean="0"/>
                        <a:t>Policies to promote FDIs</a:t>
                      </a:r>
                      <a:endParaRPr lang="en-US" dirty="0"/>
                    </a:p>
                  </a:txBody>
                  <a:tcPr/>
                </a:tc>
                <a:tc>
                  <a:txBody>
                    <a:bodyPr/>
                    <a:lstStyle/>
                    <a:p>
                      <a:r>
                        <a:rPr lang="en-US" dirty="0" smtClean="0"/>
                        <a:t>Demand increase during festivals</a:t>
                      </a:r>
                      <a:endParaRPr lang="en-US" dirty="0"/>
                    </a:p>
                  </a:txBody>
                  <a:tcPr/>
                </a:tc>
                <a:tc>
                  <a:txBody>
                    <a:bodyPr/>
                    <a:lstStyle/>
                    <a:p>
                      <a:r>
                        <a:rPr lang="en-US" dirty="0" smtClean="0"/>
                        <a:t>Implementation of new economic</a:t>
                      </a:r>
                      <a:r>
                        <a:rPr lang="en-US" baseline="0" dirty="0" smtClean="0"/>
                        <a:t> policy 1991</a:t>
                      </a:r>
                      <a:endParaRPr lang="en-US" dirty="0"/>
                    </a:p>
                  </a:txBody>
                  <a:tcPr/>
                </a:tc>
                <a:tc>
                  <a:txBody>
                    <a:bodyPr/>
                    <a:lstStyle/>
                    <a:p>
                      <a:r>
                        <a:rPr lang="en-US" dirty="0" smtClean="0"/>
                        <a:t>SC order that only</a:t>
                      </a:r>
                      <a:r>
                        <a:rPr lang="en-US" baseline="0" dirty="0" smtClean="0"/>
                        <a:t> green crackers in country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Growing use of methods of e-payment</a:t>
                      </a:r>
                      <a:r>
                        <a:rPr lang="en-US" baseline="0" dirty="0" smtClean="0"/>
                        <a:t> like </a:t>
                      </a:r>
                      <a:r>
                        <a:rPr lang="en-US" baseline="0" dirty="0" err="1" smtClean="0"/>
                        <a:t>Paytm</a:t>
                      </a:r>
                      <a:r>
                        <a:rPr lang="en-US" baseline="0" dirty="0" smtClean="0"/>
                        <a:t>, Google pay</a:t>
                      </a:r>
                      <a:endParaRPr lang="en-US" dirty="0" smtClean="0"/>
                    </a:p>
                  </a:txBody>
                  <a:tcPr/>
                </a:tc>
              </a:tr>
              <a:tr h="370840">
                <a:tc>
                  <a:txBody>
                    <a:bodyPr/>
                    <a:lstStyle/>
                    <a:p>
                      <a:r>
                        <a:rPr lang="en-US" dirty="0" smtClean="0"/>
                        <a:t>Changes in level of Inflation</a:t>
                      </a:r>
                      <a:endParaRPr lang="en-US" dirty="0"/>
                    </a:p>
                  </a:txBody>
                  <a:tcPr/>
                </a:tc>
                <a:tc>
                  <a:txBody>
                    <a:bodyPr/>
                    <a:lstStyle/>
                    <a:p>
                      <a:r>
                        <a:rPr lang="en-US" dirty="0" smtClean="0"/>
                        <a:t>Rise in demand for ready to eat food</a:t>
                      </a:r>
                      <a:endParaRPr lang="en-US" dirty="0"/>
                    </a:p>
                  </a:txBody>
                  <a:tcPr/>
                </a:tc>
                <a:tc>
                  <a:txBody>
                    <a:bodyPr/>
                    <a:lstStyle/>
                    <a:p>
                      <a:r>
                        <a:rPr lang="en-US" dirty="0" smtClean="0"/>
                        <a:t>Implementation of GST</a:t>
                      </a:r>
                      <a:endParaRPr lang="en-US" dirty="0"/>
                    </a:p>
                  </a:txBody>
                  <a:tcPr/>
                </a:tc>
                <a:tc>
                  <a:txBody>
                    <a:bodyPr/>
                    <a:lstStyle/>
                    <a:p>
                      <a:r>
                        <a:rPr lang="en-US" dirty="0" smtClean="0"/>
                        <a:t>Consumer Protection Act 1986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Automation of stock exchanges</a:t>
                      </a:r>
                    </a:p>
                    <a:p>
                      <a:endParaRPr lang="en-US" dirty="0"/>
                    </a:p>
                  </a:txBody>
                  <a:tcPr/>
                </a:tc>
              </a:tr>
              <a:tr h="370840">
                <a:tc>
                  <a:txBody>
                    <a:bodyPr/>
                    <a:lstStyle/>
                    <a:p>
                      <a:r>
                        <a:rPr lang="en-US" dirty="0" smtClean="0"/>
                        <a:t>Stock exchanges fall due</a:t>
                      </a:r>
                      <a:r>
                        <a:rPr lang="en-US" baseline="0" dirty="0" smtClean="0"/>
                        <a:t> to </a:t>
                      </a:r>
                      <a:r>
                        <a:rPr lang="en-US" baseline="0" dirty="0" err="1" smtClean="0"/>
                        <a:t>demonetisation</a:t>
                      </a:r>
                      <a:endParaRPr lang="en-US" dirty="0"/>
                    </a:p>
                  </a:txBody>
                  <a:tcPr/>
                </a:tc>
                <a:tc>
                  <a:txBody>
                    <a:bodyPr/>
                    <a:lstStyle/>
                    <a:p>
                      <a:r>
                        <a:rPr lang="en-US" dirty="0" smtClean="0"/>
                        <a:t>Equal pay scales to male and female workers</a:t>
                      </a:r>
                      <a:endParaRPr lang="en-US" dirty="0"/>
                    </a:p>
                  </a:txBody>
                  <a:tcPr/>
                </a:tc>
                <a:tc>
                  <a:txBody>
                    <a:bodyPr/>
                    <a:lstStyle/>
                    <a:p>
                      <a:r>
                        <a:rPr lang="en-US" dirty="0" err="1" smtClean="0"/>
                        <a:t>Demonetisation</a:t>
                      </a:r>
                      <a:endParaRPr lang="en-US" dirty="0"/>
                    </a:p>
                  </a:txBody>
                  <a:tcPr/>
                </a:tc>
                <a:tc>
                  <a:txBody>
                    <a:bodyPr/>
                    <a:lstStyle/>
                    <a:p>
                      <a:r>
                        <a:rPr lang="en-US" dirty="0" smtClean="0"/>
                        <a:t>Prevention of Corruption Act 1988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Online shopping, online services</a:t>
                      </a:r>
                    </a:p>
                  </a:txBody>
                  <a:tcPr/>
                </a:tc>
              </a:tr>
              <a:tr h="370840">
                <a:tc>
                  <a:txBody>
                    <a:bodyPr/>
                    <a:lstStyle/>
                    <a:p>
                      <a:r>
                        <a:rPr lang="en-US" dirty="0" smtClean="0"/>
                        <a:t>Devaluation of rupee</a:t>
                      </a:r>
                      <a:endParaRPr lang="en-US" dirty="0"/>
                    </a:p>
                  </a:txBody>
                  <a:tcPr/>
                </a:tc>
                <a:tc>
                  <a:txBody>
                    <a:bodyPr/>
                    <a:lstStyle/>
                    <a:p>
                      <a:r>
                        <a:rPr lang="en-US" dirty="0" smtClean="0"/>
                        <a:t>Demand for reservation in jobs for minority</a:t>
                      </a:r>
                      <a:endParaRPr lang="en-US" dirty="0"/>
                    </a:p>
                  </a:txBody>
                  <a:tcPr/>
                </a:tc>
                <a:tc>
                  <a:txBody>
                    <a:bodyPr/>
                    <a:lstStyle/>
                    <a:p>
                      <a:r>
                        <a:rPr lang="en-US" dirty="0" smtClean="0"/>
                        <a:t>Frequent</a:t>
                      </a:r>
                      <a:r>
                        <a:rPr lang="en-US" baseline="0" dirty="0" smtClean="0"/>
                        <a:t> visits of PM to </a:t>
                      </a:r>
                      <a:r>
                        <a:rPr lang="en-US" baseline="0" smtClean="0"/>
                        <a:t>diff countries</a:t>
                      </a:r>
                      <a:endParaRPr lang="en-US" dirty="0"/>
                    </a:p>
                  </a:txBody>
                  <a:tcPr/>
                </a:tc>
                <a:tc>
                  <a:txBody>
                    <a:bodyPr/>
                    <a:lstStyle/>
                    <a:p>
                      <a:r>
                        <a:rPr lang="en-US" dirty="0" smtClean="0"/>
                        <a:t>Ban</a:t>
                      </a:r>
                      <a:r>
                        <a:rPr lang="en-US" baseline="0" dirty="0" smtClean="0"/>
                        <a:t> on use of plastic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Artificial</a:t>
                      </a:r>
                      <a:r>
                        <a:rPr lang="en-US" baseline="0" dirty="0" smtClean="0"/>
                        <a:t> intelligence in mfg</a:t>
                      </a:r>
                      <a:endParaRPr lang="en-US" dirty="0" smtClean="0"/>
                    </a:p>
                  </a:txBody>
                  <a:tcPr/>
                </a:tc>
              </a:tr>
              <a:tr h="370840">
                <a:tc>
                  <a:txBody>
                    <a:bodyPr/>
                    <a:lstStyle/>
                    <a:p>
                      <a:r>
                        <a:rPr lang="en-US" dirty="0" smtClean="0"/>
                        <a:t>Make in India program</a:t>
                      </a:r>
                      <a:endParaRPr lang="en-US" dirty="0"/>
                    </a:p>
                  </a:txBody>
                  <a:tcPr/>
                </a:tc>
                <a:tc>
                  <a:txBody>
                    <a:bodyPr/>
                    <a:lstStyle/>
                    <a:p>
                      <a:r>
                        <a:rPr lang="en-US" dirty="0" smtClean="0"/>
                        <a:t>Increase in demand for organic food</a:t>
                      </a:r>
                      <a:endParaRPr lang="en-US" dirty="0"/>
                    </a:p>
                  </a:txBody>
                  <a:tcPr/>
                </a:tc>
                <a:tc>
                  <a:txBody>
                    <a:bodyPr/>
                    <a:lstStyle/>
                    <a:p>
                      <a:endParaRPr lang="en-US" dirty="0"/>
                    </a:p>
                  </a:txBody>
                  <a:tcPr/>
                </a:tc>
                <a:tc>
                  <a:txBody>
                    <a:bodyPr/>
                    <a:lstStyle/>
                    <a:p>
                      <a:r>
                        <a:rPr lang="en-US" dirty="0" smtClean="0"/>
                        <a:t>Food Safety Standards Authority of Indi</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a. Totality of external forces</a:t>
            </a:r>
          </a:p>
          <a:p>
            <a:pPr marL="514350" indent="-514350" algn="l" fontAlgn="base">
              <a:buFont typeface="Wingdings" pitchFamily="2" charset="2"/>
              <a:buChar char="Ø"/>
            </a:pPr>
            <a:r>
              <a:rPr lang="en-US" b="1" dirty="0" smtClean="0">
                <a:solidFill>
                  <a:schemeClr val="tx1"/>
                </a:solidFill>
              </a:rPr>
              <a:t>It is the sum total of all forces/factors which are external to the biz orgs.</a:t>
            </a:r>
          </a:p>
          <a:p>
            <a:pPr marL="514350" indent="-514350" algn="l" fontAlgn="base">
              <a:buFont typeface="Wingdings" pitchFamily="2" charset="2"/>
              <a:buChar char="Ø"/>
            </a:pPr>
            <a:r>
              <a:rPr lang="en-US" b="1" dirty="0" smtClean="0">
                <a:solidFill>
                  <a:schemeClr val="tx1"/>
                </a:solidFill>
              </a:rPr>
              <a:t>It includes individuals, institutions and other imp forces.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b. Specific and general forces</a:t>
            </a:r>
          </a:p>
          <a:p>
            <a:pPr marL="514350" indent="-514350" algn="l" fontAlgn="base">
              <a:buFont typeface="Wingdings" pitchFamily="2" charset="2"/>
              <a:buChar char="Ø"/>
            </a:pPr>
            <a:r>
              <a:rPr lang="en-US" b="1" dirty="0" smtClean="0">
                <a:solidFill>
                  <a:schemeClr val="tx1"/>
                </a:solidFill>
              </a:rPr>
              <a:t>It is divided into two categories-general forces and specific forces.</a:t>
            </a:r>
          </a:p>
          <a:p>
            <a:pPr marL="514350" indent="-514350" algn="l" fontAlgn="base">
              <a:buFont typeface="Wingdings" pitchFamily="2" charset="2"/>
              <a:buChar char="Ø"/>
            </a:pPr>
            <a:r>
              <a:rPr lang="en-US" b="1" dirty="0" smtClean="0">
                <a:solidFill>
                  <a:schemeClr val="tx1"/>
                </a:solidFill>
              </a:rPr>
              <a:t>Specific forces includes owners, suppliers, creditors, employees, trade unions and competitors</a:t>
            </a:r>
          </a:p>
          <a:p>
            <a:pPr marL="514350" indent="-514350" algn="l" fontAlgn="base">
              <a:buFont typeface="Wingdings" pitchFamily="2" charset="2"/>
              <a:buChar char="Ø"/>
            </a:pPr>
            <a:r>
              <a:rPr lang="en-US" b="1" dirty="0" smtClean="0">
                <a:solidFill>
                  <a:schemeClr val="tx1"/>
                </a:solidFill>
              </a:rPr>
              <a:t>General forces includes economic, social, technological, political and legal components.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c. Inter-relatedness</a:t>
            </a:r>
          </a:p>
          <a:p>
            <a:pPr marL="514350" indent="-514350" algn="l" fontAlgn="base">
              <a:buFont typeface="Wingdings" pitchFamily="2" charset="2"/>
              <a:buChar char="Ø"/>
            </a:pPr>
            <a:r>
              <a:rPr lang="en-US" b="1" dirty="0" smtClean="0">
                <a:solidFill>
                  <a:schemeClr val="tx1"/>
                </a:solidFill>
              </a:rPr>
              <a:t>The various components of business environment are very closely interrelated and interdependent.</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with an increase in the consumer consciousness about health and hygiene the demand for the packed products have increased tremendously. There is shift in demand towards organic foods, low fat foods, sugar free products, roasted and baked snacks, air purifier, masks etc.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d. Dynamic nature</a:t>
            </a:r>
          </a:p>
          <a:p>
            <a:pPr marL="514350" indent="-514350" algn="l" fontAlgn="base">
              <a:buFont typeface="Wingdings" pitchFamily="2" charset="2"/>
              <a:buChar char="Ø"/>
            </a:pPr>
            <a:r>
              <a:rPr lang="en-US" b="1" dirty="0" smtClean="0">
                <a:solidFill>
                  <a:schemeClr val="tx1"/>
                </a:solidFill>
              </a:rPr>
              <a:t>It is dynamic as it is constantly in the process of transformation</a:t>
            </a:r>
          </a:p>
          <a:p>
            <a:pPr marL="514350" indent="-514350" algn="l" fontAlgn="base">
              <a:buFont typeface="Wingdings" pitchFamily="2" charset="2"/>
              <a:buChar char="Ø"/>
            </a:pPr>
            <a:r>
              <a:rPr lang="en-US" b="1" dirty="0" smtClean="0">
                <a:solidFill>
                  <a:schemeClr val="tx1"/>
                </a:solidFill>
              </a:rPr>
              <a:t>The ever changing character of various components of business environment like in change in the governmental policy, availability of better technology, entry of new competitor, shift in the taste and preferences of the consumers doesn’t allow the BE to be constant in nature.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e. Uncertainty</a:t>
            </a:r>
          </a:p>
          <a:p>
            <a:pPr marL="514350" indent="-514350" algn="l" fontAlgn="base">
              <a:buFont typeface="Wingdings" pitchFamily="2" charset="2"/>
              <a:buChar char="Ø"/>
            </a:pPr>
            <a:r>
              <a:rPr lang="en-US" b="1" dirty="0" smtClean="0">
                <a:solidFill>
                  <a:schemeClr val="tx1"/>
                </a:solidFill>
              </a:rPr>
              <a:t>It is very difficult for the managers to anticipate future events accurately. </a:t>
            </a:r>
          </a:p>
          <a:p>
            <a:pPr marL="514350" indent="-514350" algn="l" fontAlgn="base">
              <a:buFont typeface="Wingdings" pitchFamily="2" charset="2"/>
              <a:buChar char="Ø"/>
            </a:pPr>
            <a:r>
              <a:rPr lang="en-US" b="1" dirty="0" smtClean="0">
                <a:solidFill>
                  <a:schemeClr val="tx1"/>
                </a:solidFill>
              </a:rPr>
              <a:t>This is particularly more prominent in case of information technology and fashion industries where the changes take place too frequently.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f. Complexity</a:t>
            </a:r>
          </a:p>
          <a:p>
            <a:pPr marL="514350" indent="-514350" algn="l" fontAlgn="base">
              <a:buFont typeface="Wingdings" pitchFamily="2" charset="2"/>
              <a:buChar char="Ø"/>
            </a:pPr>
            <a:r>
              <a:rPr lang="en-US" b="1" dirty="0" smtClean="0">
                <a:solidFill>
                  <a:schemeClr val="tx1"/>
                </a:solidFill>
              </a:rPr>
              <a:t>It is very complex in nature as it is made up of a number of interrelated and dynamic situations and forces. </a:t>
            </a:r>
          </a:p>
          <a:p>
            <a:pPr marL="514350" indent="-514350" algn="l" fontAlgn="base">
              <a:buFont typeface="Wingdings" pitchFamily="2" charset="2"/>
              <a:buChar char="Ø"/>
            </a:pPr>
            <a:r>
              <a:rPr lang="en-US" b="1" dirty="0" smtClean="0">
                <a:solidFill>
                  <a:schemeClr val="tx1"/>
                </a:solidFill>
              </a:rPr>
              <a:t>It is difficult to find where the effect of one forces ends and another forces starts. </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it is difficult to find the exact reason for change in demand for a product in the market due to complex factors.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buAutoNum type="arabicPeriod"/>
            </a:pPr>
            <a:r>
              <a:rPr lang="en-US" b="1" dirty="0" smtClean="0">
                <a:solidFill>
                  <a:srgbClr val="FF0000"/>
                </a:solidFill>
              </a:rPr>
              <a:t>Features:</a:t>
            </a:r>
          </a:p>
          <a:p>
            <a:pPr marL="514350" indent="-514350" algn="l" fontAlgn="base"/>
            <a:r>
              <a:rPr lang="en-US" b="1" dirty="0" smtClean="0">
                <a:solidFill>
                  <a:schemeClr val="tx2">
                    <a:lumMod val="60000"/>
                    <a:lumOff val="40000"/>
                  </a:schemeClr>
                </a:solidFill>
              </a:rPr>
              <a:t>g. Relativity</a:t>
            </a:r>
          </a:p>
          <a:p>
            <a:pPr marL="514350" indent="-514350" algn="l" fontAlgn="base">
              <a:buFont typeface="Wingdings" pitchFamily="2" charset="2"/>
              <a:buChar char="Ø"/>
            </a:pPr>
            <a:r>
              <a:rPr lang="en-US" b="1" dirty="0" smtClean="0">
                <a:solidFill>
                  <a:schemeClr val="tx1"/>
                </a:solidFill>
              </a:rPr>
              <a:t>Business environment may vary from one country to another country</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there is more demand for </a:t>
            </a:r>
            <a:r>
              <a:rPr lang="en-US" b="1" dirty="0" err="1" smtClean="0">
                <a:solidFill>
                  <a:schemeClr val="tx1"/>
                </a:solidFill>
              </a:rPr>
              <a:t>sarees</a:t>
            </a:r>
            <a:r>
              <a:rPr lang="en-US" b="1" dirty="0" smtClean="0">
                <a:solidFill>
                  <a:schemeClr val="tx1"/>
                </a:solidFill>
              </a:rPr>
              <a:t> in India than in US or UK</a:t>
            </a:r>
          </a:p>
          <a:p>
            <a:pPr marL="514350" indent="-514350" algn="l" fontAlgn="base">
              <a:buFont typeface="Wingdings" pitchFamily="2" charset="2"/>
              <a:buChar char="Ø"/>
            </a:pPr>
            <a:r>
              <a:rPr lang="en-US" b="1" dirty="0" smtClean="0">
                <a:solidFill>
                  <a:schemeClr val="tx1"/>
                </a:solidFill>
              </a:rPr>
              <a:t>When consumer protection org. found pesticides in cold drink, it came as constraints for cold drinks industry but opportunity for </a:t>
            </a:r>
            <a:r>
              <a:rPr lang="en-US" b="1" smtClean="0">
                <a:solidFill>
                  <a:schemeClr val="tx1"/>
                </a:solidFill>
              </a:rPr>
              <a:t>juice industry. </a:t>
            </a: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smtClean="0"/>
              <a:t>3-Business Environment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3. Importance:</a:t>
            </a:r>
          </a:p>
          <a:p>
            <a:pPr marL="514350" indent="-514350" algn="l" fontAlgn="base"/>
            <a:r>
              <a:rPr lang="en-US" b="1" dirty="0" smtClean="0">
                <a:solidFill>
                  <a:schemeClr val="tx2">
                    <a:lumMod val="60000"/>
                    <a:lumOff val="40000"/>
                  </a:schemeClr>
                </a:solidFill>
              </a:rPr>
              <a:t>a. It enables the firm to identify opportunities and getting the first mover advantage</a:t>
            </a:r>
          </a:p>
          <a:p>
            <a:pPr marL="514350" indent="-514350" algn="l" fontAlgn="base">
              <a:buFont typeface="Wingdings" pitchFamily="2" charset="2"/>
              <a:buChar char="Ø"/>
            </a:pPr>
            <a:r>
              <a:rPr lang="en-US" b="1" dirty="0" smtClean="0">
                <a:solidFill>
                  <a:schemeClr val="tx1"/>
                </a:solidFill>
              </a:rPr>
              <a:t>If a business is able to identify a forth coming opportunity and of use it to the best of its advantage it is said to have made the first mover advantage</a:t>
            </a:r>
          </a:p>
          <a:p>
            <a:pPr marL="514350" indent="-514350" algn="l" fontAlgn="base">
              <a:buFont typeface="Wingdings" pitchFamily="2" charset="2"/>
              <a:buChar char="Ø"/>
            </a:pPr>
            <a:r>
              <a:rPr lang="en-US" b="1" dirty="0" smtClean="0">
                <a:solidFill>
                  <a:schemeClr val="tx1"/>
                </a:solidFill>
              </a:rPr>
              <a:t>They can go much ahead of competitors</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Pepperfry</a:t>
            </a:r>
            <a:r>
              <a:rPr lang="en-US" b="1" dirty="0" smtClean="0">
                <a:solidFill>
                  <a:schemeClr val="tx1"/>
                </a:solidFill>
              </a:rPr>
              <a:t> is the first online furniture, Eureka Forbes is the pioneer in water purifiers segment etc.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3090</TotalTime>
  <Words>1239</Words>
  <Application>Microsoft Office PowerPoint</Application>
  <PresentationFormat>On-screen Show (4:3)</PresentationFormat>
  <Paragraphs>188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lpstr>3-Business Environment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786</cp:revision>
  <dcterms:created xsi:type="dcterms:W3CDTF">2018-09-30T17:27:13Z</dcterms:created>
  <dcterms:modified xsi:type="dcterms:W3CDTF">2019-04-02T15:58:40Z</dcterms:modified>
</cp:coreProperties>
</file>